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4"/>
    <p:sldMasterId id="2147483660" r:id="rId5"/>
    <p:sldMasterId id="2147483729" r:id="rId6"/>
    <p:sldMasterId id="2147483741" r:id="rId7"/>
  </p:sldMasterIdLst>
  <p:notesMasterIdLst>
    <p:notesMasterId r:id="rId147"/>
  </p:notesMasterIdLst>
  <p:sldIdLst>
    <p:sldId id="258" r:id="rId8"/>
    <p:sldId id="893" r:id="rId9"/>
    <p:sldId id="891" r:id="rId10"/>
    <p:sldId id="257" r:id="rId11"/>
    <p:sldId id="886" r:id="rId12"/>
    <p:sldId id="263" r:id="rId13"/>
    <p:sldId id="259" r:id="rId14"/>
    <p:sldId id="260" r:id="rId15"/>
    <p:sldId id="261" r:id="rId16"/>
    <p:sldId id="262" r:id="rId17"/>
    <p:sldId id="360" r:id="rId18"/>
    <p:sldId id="875" r:id="rId19"/>
    <p:sldId id="876" r:id="rId20"/>
    <p:sldId id="265" r:id="rId21"/>
    <p:sldId id="266" r:id="rId22"/>
    <p:sldId id="346" r:id="rId23"/>
    <p:sldId id="348" r:id="rId24"/>
    <p:sldId id="340" r:id="rId25"/>
    <p:sldId id="351" r:id="rId26"/>
    <p:sldId id="281" r:id="rId27"/>
    <p:sldId id="887" r:id="rId28"/>
    <p:sldId id="280" r:id="rId29"/>
    <p:sldId id="279" r:id="rId30"/>
    <p:sldId id="843" r:id="rId31"/>
    <p:sldId id="844" r:id="rId32"/>
    <p:sldId id="881" r:id="rId33"/>
    <p:sldId id="278" r:id="rId34"/>
    <p:sldId id="277" r:id="rId35"/>
    <p:sldId id="273" r:id="rId36"/>
    <p:sldId id="276" r:id="rId37"/>
    <p:sldId id="846" r:id="rId38"/>
    <p:sldId id="877" r:id="rId39"/>
    <p:sldId id="267" r:id="rId40"/>
    <p:sldId id="268" r:id="rId41"/>
    <p:sldId id="269" r:id="rId42"/>
    <p:sldId id="270" r:id="rId43"/>
    <p:sldId id="271" r:id="rId44"/>
    <p:sldId id="889" r:id="rId45"/>
    <p:sldId id="888" r:id="rId46"/>
    <p:sldId id="293" r:id="rId47"/>
    <p:sldId id="882" r:id="rId48"/>
    <p:sldId id="902" r:id="rId49"/>
    <p:sldId id="1611" r:id="rId50"/>
    <p:sldId id="317" r:id="rId51"/>
    <p:sldId id="282" r:id="rId52"/>
    <p:sldId id="388" r:id="rId53"/>
    <p:sldId id="389" r:id="rId54"/>
    <p:sldId id="390" r:id="rId55"/>
    <p:sldId id="385" r:id="rId56"/>
    <p:sldId id="1655" r:id="rId57"/>
    <p:sldId id="1615" r:id="rId58"/>
    <p:sldId id="1610" r:id="rId59"/>
    <p:sldId id="1653" r:id="rId60"/>
    <p:sldId id="1630" r:id="rId61"/>
    <p:sldId id="1633" r:id="rId62"/>
    <p:sldId id="1629" r:id="rId63"/>
    <p:sldId id="1609" r:id="rId64"/>
    <p:sldId id="1616" r:id="rId65"/>
    <p:sldId id="1663" r:id="rId66"/>
    <p:sldId id="1617" r:id="rId67"/>
    <p:sldId id="1618" r:id="rId68"/>
    <p:sldId id="1619" r:id="rId69"/>
    <p:sldId id="1621" r:id="rId70"/>
    <p:sldId id="1666" r:id="rId71"/>
    <p:sldId id="1665" r:id="rId72"/>
    <p:sldId id="1620" r:id="rId73"/>
    <p:sldId id="1667" r:id="rId74"/>
    <p:sldId id="1664" r:id="rId75"/>
    <p:sldId id="1656" r:id="rId76"/>
    <p:sldId id="286" r:id="rId77"/>
    <p:sldId id="1612" r:id="rId78"/>
    <p:sldId id="1039" r:id="rId79"/>
    <p:sldId id="1040" r:id="rId80"/>
    <p:sldId id="1044" r:id="rId81"/>
    <p:sldId id="1041" r:id="rId82"/>
    <p:sldId id="1038" r:id="rId83"/>
    <p:sldId id="1042" r:id="rId84"/>
    <p:sldId id="1048" r:id="rId85"/>
    <p:sldId id="1047" r:id="rId86"/>
    <p:sldId id="1032" r:id="rId87"/>
    <p:sldId id="1033" r:id="rId88"/>
    <p:sldId id="1043" r:id="rId89"/>
    <p:sldId id="1035" r:id="rId90"/>
    <p:sldId id="1034" r:id="rId91"/>
    <p:sldId id="1046" r:id="rId92"/>
    <p:sldId id="1045" r:id="rId93"/>
    <p:sldId id="1031" r:id="rId94"/>
    <p:sldId id="1687" r:id="rId95"/>
    <p:sldId id="1029" r:id="rId96"/>
    <p:sldId id="1030" r:id="rId97"/>
    <p:sldId id="1668" r:id="rId98"/>
    <p:sldId id="1669" r:id="rId99"/>
    <p:sldId id="1670" r:id="rId100"/>
    <p:sldId id="1671" r:id="rId101"/>
    <p:sldId id="1672" r:id="rId102"/>
    <p:sldId id="1674" r:id="rId103"/>
    <p:sldId id="1679" r:id="rId104"/>
    <p:sldId id="1681" r:id="rId105"/>
    <p:sldId id="1682" r:id="rId106"/>
    <p:sldId id="1683" r:id="rId107"/>
    <p:sldId id="1680" r:id="rId108"/>
    <p:sldId id="305" r:id="rId109"/>
    <p:sldId id="1625" r:id="rId110"/>
    <p:sldId id="1638" r:id="rId111"/>
    <p:sldId id="1639" r:id="rId112"/>
    <p:sldId id="1640" r:id="rId113"/>
    <p:sldId id="1641" r:id="rId114"/>
    <p:sldId id="1642" r:id="rId115"/>
    <p:sldId id="1675" r:id="rId116"/>
    <p:sldId id="1684" r:id="rId117"/>
    <p:sldId id="1626" r:id="rId118"/>
    <p:sldId id="1676" r:id="rId119"/>
    <p:sldId id="1627" r:id="rId120"/>
    <p:sldId id="1659" r:id="rId121"/>
    <p:sldId id="1660" r:id="rId122"/>
    <p:sldId id="1661" r:id="rId123"/>
    <p:sldId id="1651" r:id="rId124"/>
    <p:sldId id="1652" r:id="rId125"/>
    <p:sldId id="1677" r:id="rId126"/>
    <p:sldId id="904" r:id="rId127"/>
    <p:sldId id="1686" r:id="rId128"/>
    <p:sldId id="1690" r:id="rId129"/>
    <p:sldId id="1691" r:id="rId130"/>
    <p:sldId id="1688" r:id="rId131"/>
    <p:sldId id="880" r:id="rId132"/>
    <p:sldId id="1689" r:id="rId133"/>
    <p:sldId id="1613" r:id="rId134"/>
    <p:sldId id="878" r:id="rId135"/>
    <p:sldId id="306" r:id="rId136"/>
    <p:sldId id="898" r:id="rId137"/>
    <p:sldId id="899" r:id="rId138"/>
    <p:sldId id="884" r:id="rId139"/>
    <p:sldId id="868" r:id="rId140"/>
    <p:sldId id="1635" r:id="rId141"/>
    <p:sldId id="1636" r:id="rId142"/>
    <p:sldId id="1643" r:id="rId143"/>
    <p:sldId id="1644" r:id="rId144"/>
    <p:sldId id="1646" r:id="rId145"/>
    <p:sldId id="1649" r:id="rId146"/>
  </p:sldIdLst>
  <p:sldSz cx="9144000" cy="5143500" type="screen16x9"/>
  <p:notesSz cx="6858000" cy="9144000"/>
  <p:embeddedFontLst>
    <p:embeddedFont>
      <p:font typeface="Arial Unicode MS" panose="020B0604020202020204" pitchFamily="34" charset="-128"/>
      <p:regular r:id="rId148"/>
    </p:embeddedFont>
    <p:embeddedFont>
      <p:font typeface="Calibri" panose="020F0502020204030204" pitchFamily="34" charset="0"/>
      <p:regular r:id="rId149"/>
      <p:bold r:id="rId150"/>
      <p:italic r:id="rId151"/>
      <p:boldItalic r:id="rId152"/>
    </p:embeddedFont>
    <p:embeddedFont>
      <p:font typeface="FlandersArtSans-Bold" panose="00000800000000000000" pitchFamily="2" charset="0"/>
      <p:bold r:id="rId153"/>
    </p:embeddedFont>
    <p:embeddedFont>
      <p:font typeface="FlandersArtSans-Regular" panose="00000500000000000000" pitchFamily="2" charset="0"/>
      <p:regular r:id="rId154"/>
    </p:embeddedFont>
    <p:embeddedFont>
      <p:font typeface="FlandersArtSerif-Regular" panose="020B0604020202020204" charset="0"/>
      <p:regular r:id="rId155"/>
    </p:embeddedFont>
    <p:embeddedFont>
      <p:font typeface="Helvetica Neue" panose="020B0604020202020204" charset="0"/>
      <p:regular r:id="rId156"/>
      <p:bold r:id="rId157"/>
      <p:italic r:id="rId158"/>
      <p:boldItalic r:id="rId159"/>
    </p:embeddedFont>
    <p:embeddedFont>
      <p:font typeface="Proxima Nova" panose="020B0604020202020204" charset="0"/>
      <p:regular r:id="rId160"/>
      <p:bold r:id="rId161"/>
      <p:italic r:id="rId162"/>
      <p:boldItalic r:id="rId1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ouk De Meester" initials="" lastIdx="1" clrIdx="0"/>
  <p:cmAuthor id="1" name="Dimi Schepers" initials="" lastIdx="1" clrIdx="1"/>
  <p:cmAuthor id="2" name="Brecht Van de Vyvere" initials="" lastIdx="1" clrIdx="2"/>
  <p:cmAuthor id="3" name="dimitri.schepers@outlook.com" initials="di" lastIdx="3" clrIdx="3">
    <p:extLst>
      <p:ext uri="{19B8F6BF-5375-455C-9EA6-DF929625EA0E}">
        <p15:presenceInfo xmlns:p15="http://schemas.microsoft.com/office/powerpoint/2012/main" userId="S::dimitri.schepers_outlook.com#ext#@vlaamseoverheid.onmicrosoft.com::a99cf621-1e87-45d4-a8a6-60bc63b29fa2" providerId="AD"/>
      </p:ext>
    </p:extLst>
  </p:cmAuthor>
  <p:cmAuthor id="4" name="Vlassenroot Eveline" initials="VE" lastIdx="14" clrIdx="4">
    <p:extLst>
      <p:ext uri="{19B8F6BF-5375-455C-9EA6-DF929625EA0E}">
        <p15:presenceInfo xmlns:p15="http://schemas.microsoft.com/office/powerpoint/2012/main" userId="S::eveline.vlassenroot@kb.vlaanderen.be::85f3f71a-148d-4f98-b9b2-5e30c71d8961" providerId="AD"/>
      </p:ext>
    </p:extLst>
  </p:cmAuthor>
  <p:cmAuthor id="5" name="Van Dorst Yana" initials="VY" lastIdx="1" clrIdx="5">
    <p:extLst>
      <p:ext uri="{19B8F6BF-5375-455C-9EA6-DF929625EA0E}">
        <p15:presenceInfo xmlns:p15="http://schemas.microsoft.com/office/powerpoint/2012/main" userId="S::vandoya_cronos.be#ext#@vlaamseoverheid.onmicrosoft.com::9617adcb-9426-483a-b90d-d3077cb8735d" providerId="AD"/>
      </p:ext>
    </p:extLst>
  </p:cmAuthor>
  <p:cmAuthor id="6" name="Dimitri Schepers" initials="DS" lastIdx="2" clrIdx="6">
    <p:extLst>
      <p:ext uri="{19B8F6BF-5375-455C-9EA6-DF929625EA0E}">
        <p15:presenceInfo xmlns:p15="http://schemas.microsoft.com/office/powerpoint/2012/main" userId="S::dimitri.schepers@pwc.com::e51f9d21-bd09-42ce-b409-e7e38d63f1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927050-04BB-48FD-9B0C-A39A09DD7B1E}">
  <a:tblStyle styleId="{38927050-04BB-48FD-9B0C-A39A09DD7B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7662" autoAdjust="0"/>
  </p:normalViewPr>
  <p:slideViewPr>
    <p:cSldViewPr snapToGrid="0">
      <p:cViewPr>
        <p:scale>
          <a:sx n="194" d="100"/>
          <a:sy n="194" d="100"/>
        </p:scale>
        <p:origin x="834"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font" Target="fonts/font12.fntdata"/><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font" Target="fonts/font2.fntdata"/><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font" Target="fonts/font13.fntdata"/><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font" Target="fonts/font3.fntdata"/><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font" Target="fonts/font14.fntdata"/><Relationship Id="rId16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font" Target="fonts/font4.fntdata"/><Relationship Id="rId156" Type="http://schemas.openxmlformats.org/officeDocument/2006/relationships/font" Target="fonts/font9.fntdata"/><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font" Target="fonts/font10.fntdata"/><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font" Target="fonts/font5.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notesMaster" Target="notesMasters/notesMaster1.xml"/><Relationship Id="rId168"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font" Target="fonts/font16.fntdata"/><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font" Target="fonts/font11.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font" Target="fonts/font6.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font" Target="fonts/font1.fntdata"/><Relationship Id="rId16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font" Target="fonts/font7.fntdata"/><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presProps" Target="pres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font" Target="fonts/font8.fntdata"/></Relationships>
</file>

<file path=ppt/comments/comment1.xml><?xml version="1.0" encoding="utf-8"?>
<p:cmLst xmlns:a="http://schemas.openxmlformats.org/drawingml/2006/main" xmlns:r="http://schemas.openxmlformats.org/officeDocument/2006/relationships" xmlns:p="http://schemas.openxmlformats.org/presentationml/2006/main">
  <p:cm authorId="6" dt="2020-08-11T10:34:56.170" idx="2">
    <p:pos x="10" y="10"/>
    <p:text>te reviewen</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20-08-11T08:49:37.334" idx="1">
    <p:pos x="5357" y="960"/>
    <p:text>anders verwoorden?</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BF3AD3-DD7B-43D8-A0ED-ABEC4BB27935}" type="doc">
      <dgm:prSet loTypeId="urn:microsoft.com/office/officeart/2005/8/layout/hProcess9" loCatId="process" qsTypeId="urn:microsoft.com/office/officeart/2005/8/quickstyle/simple1" qsCatId="simple" csTypeId="urn:microsoft.com/office/officeart/2005/8/colors/colorful3" csCatId="colorful" phldr="1"/>
      <dgm:spPr/>
    </dgm:pt>
    <dgm:pt modelId="{D195C6E4-E113-43AF-A12C-BCA43D9D47C0}">
      <dgm:prSet phldrT="[Tekst]"/>
      <dgm:spPr/>
      <dgm:t>
        <a:bodyPr/>
        <a:lstStyle/>
        <a:p>
          <a:r>
            <a:rPr lang="nl-BE"/>
            <a:t>Archeologisch vooronderzoek</a:t>
          </a:r>
        </a:p>
      </dgm:t>
    </dgm:pt>
    <dgm:pt modelId="{CD21E7F4-1E33-43DE-A608-ABFD0278DF24}" type="parTrans" cxnId="{2CE9D369-E939-45D6-A886-7BC62D7B8475}">
      <dgm:prSet/>
      <dgm:spPr/>
      <dgm:t>
        <a:bodyPr/>
        <a:lstStyle/>
        <a:p>
          <a:endParaRPr lang="nl-BE"/>
        </a:p>
      </dgm:t>
    </dgm:pt>
    <dgm:pt modelId="{5159F6F0-265F-4D87-A342-A2E7808866AC}" type="sibTrans" cxnId="{2CE9D369-E939-45D6-A886-7BC62D7B8475}">
      <dgm:prSet/>
      <dgm:spPr/>
      <dgm:t>
        <a:bodyPr/>
        <a:lstStyle/>
        <a:p>
          <a:endParaRPr lang="nl-BE"/>
        </a:p>
      </dgm:t>
    </dgm:pt>
    <dgm:pt modelId="{C9760E30-6F0B-4A89-B5A9-FBF3A144FD9A}">
      <dgm:prSet phldrT="[Tekst]"/>
      <dgm:spPr/>
      <dgm:t>
        <a:bodyPr/>
        <a:lstStyle/>
        <a:p>
          <a:r>
            <a:rPr lang="nl-BE" dirty="0"/>
            <a:t>Geotechnisch onderzoek</a:t>
          </a:r>
        </a:p>
      </dgm:t>
    </dgm:pt>
    <dgm:pt modelId="{1EAB5BBC-BFA8-470B-BEB1-645617BF06CF}" type="parTrans" cxnId="{84ECEA45-09A3-4034-B1BF-4BEF65F5ED58}">
      <dgm:prSet/>
      <dgm:spPr/>
      <dgm:t>
        <a:bodyPr/>
        <a:lstStyle/>
        <a:p>
          <a:endParaRPr lang="nl-BE"/>
        </a:p>
      </dgm:t>
    </dgm:pt>
    <dgm:pt modelId="{6051E7DA-DB6B-4BD9-8C5C-5AB7C51C7CA3}" type="sibTrans" cxnId="{84ECEA45-09A3-4034-B1BF-4BEF65F5ED58}">
      <dgm:prSet/>
      <dgm:spPr/>
      <dgm:t>
        <a:bodyPr/>
        <a:lstStyle/>
        <a:p>
          <a:endParaRPr lang="nl-BE"/>
        </a:p>
      </dgm:t>
    </dgm:pt>
    <dgm:pt modelId="{D5348457-597F-47A4-99C9-5B4EE3C49A81}">
      <dgm:prSet phldrT="[Tekst]"/>
      <dgm:spPr/>
      <dgm:t>
        <a:bodyPr/>
        <a:lstStyle/>
        <a:p>
          <a:r>
            <a:rPr lang="nl-BE" dirty="0"/>
            <a:t>Bemaling</a:t>
          </a:r>
        </a:p>
      </dgm:t>
    </dgm:pt>
    <dgm:pt modelId="{4A9D2609-D310-4570-8347-325D9446A4F5}" type="parTrans" cxnId="{4CAE3AB6-E3BD-4739-987F-882E82484D9B}">
      <dgm:prSet/>
      <dgm:spPr/>
      <dgm:t>
        <a:bodyPr/>
        <a:lstStyle/>
        <a:p>
          <a:endParaRPr lang="nl-BE"/>
        </a:p>
      </dgm:t>
    </dgm:pt>
    <dgm:pt modelId="{3DDB6A89-A6E8-4B97-98C2-EA0429CF54EF}" type="sibTrans" cxnId="{4CAE3AB6-E3BD-4739-987F-882E82484D9B}">
      <dgm:prSet/>
      <dgm:spPr/>
      <dgm:t>
        <a:bodyPr/>
        <a:lstStyle/>
        <a:p>
          <a:endParaRPr lang="nl-BE"/>
        </a:p>
      </dgm:t>
    </dgm:pt>
    <dgm:pt modelId="{F368585D-454D-4115-8ED9-2781D6632650}" type="pres">
      <dgm:prSet presAssocID="{83BF3AD3-DD7B-43D8-A0ED-ABEC4BB27935}" presName="CompostProcess" presStyleCnt="0">
        <dgm:presLayoutVars>
          <dgm:dir/>
          <dgm:resizeHandles val="exact"/>
        </dgm:presLayoutVars>
      </dgm:prSet>
      <dgm:spPr/>
    </dgm:pt>
    <dgm:pt modelId="{39E260DC-681E-4517-B51F-404B522ADA23}" type="pres">
      <dgm:prSet presAssocID="{83BF3AD3-DD7B-43D8-A0ED-ABEC4BB27935}" presName="arrow" presStyleLbl="bgShp" presStyleIdx="0" presStyleCnt="1" custLinFactNeighborX="-3039"/>
      <dgm:spPr/>
    </dgm:pt>
    <dgm:pt modelId="{B069CE1D-3BA9-46A1-A16E-B74C53BDD295}" type="pres">
      <dgm:prSet presAssocID="{83BF3AD3-DD7B-43D8-A0ED-ABEC4BB27935}" presName="linearProcess" presStyleCnt="0"/>
      <dgm:spPr/>
    </dgm:pt>
    <dgm:pt modelId="{8A0AB9AB-1ED9-4094-926A-3D0718AF307F}" type="pres">
      <dgm:prSet presAssocID="{D195C6E4-E113-43AF-A12C-BCA43D9D47C0}" presName="textNode" presStyleLbl="node1" presStyleIdx="0" presStyleCnt="3">
        <dgm:presLayoutVars>
          <dgm:bulletEnabled val="1"/>
        </dgm:presLayoutVars>
      </dgm:prSet>
      <dgm:spPr/>
    </dgm:pt>
    <dgm:pt modelId="{569F62F3-502F-4BBD-BF5E-EAD36A683386}" type="pres">
      <dgm:prSet presAssocID="{5159F6F0-265F-4D87-A342-A2E7808866AC}" presName="sibTrans" presStyleCnt="0"/>
      <dgm:spPr/>
    </dgm:pt>
    <dgm:pt modelId="{5FF1289F-E8E0-497C-B5BB-C93F63B6AC4C}" type="pres">
      <dgm:prSet presAssocID="{C9760E30-6F0B-4A89-B5A9-FBF3A144FD9A}" presName="textNode" presStyleLbl="node1" presStyleIdx="1" presStyleCnt="3">
        <dgm:presLayoutVars>
          <dgm:bulletEnabled val="1"/>
        </dgm:presLayoutVars>
      </dgm:prSet>
      <dgm:spPr/>
    </dgm:pt>
    <dgm:pt modelId="{4F6578A8-30B6-40C8-B9DC-30B33FF6E387}" type="pres">
      <dgm:prSet presAssocID="{6051E7DA-DB6B-4BD9-8C5C-5AB7C51C7CA3}" presName="sibTrans" presStyleCnt="0"/>
      <dgm:spPr/>
    </dgm:pt>
    <dgm:pt modelId="{E5E7269C-246E-4E57-8DCC-8E7DC702EBFC}" type="pres">
      <dgm:prSet presAssocID="{D5348457-597F-47A4-99C9-5B4EE3C49A81}" presName="textNode" presStyleLbl="node1" presStyleIdx="2" presStyleCnt="3">
        <dgm:presLayoutVars>
          <dgm:bulletEnabled val="1"/>
        </dgm:presLayoutVars>
      </dgm:prSet>
      <dgm:spPr/>
    </dgm:pt>
  </dgm:ptLst>
  <dgm:cxnLst>
    <dgm:cxn modelId="{84ECEA45-09A3-4034-B1BF-4BEF65F5ED58}" srcId="{83BF3AD3-DD7B-43D8-A0ED-ABEC4BB27935}" destId="{C9760E30-6F0B-4A89-B5A9-FBF3A144FD9A}" srcOrd="1" destOrd="0" parTransId="{1EAB5BBC-BFA8-470B-BEB1-645617BF06CF}" sibTransId="{6051E7DA-DB6B-4BD9-8C5C-5AB7C51C7CA3}"/>
    <dgm:cxn modelId="{26B4D866-0E5D-4398-8681-3F2786E10E01}" type="presOf" srcId="{D5348457-597F-47A4-99C9-5B4EE3C49A81}" destId="{E5E7269C-246E-4E57-8DCC-8E7DC702EBFC}" srcOrd="0" destOrd="0" presId="urn:microsoft.com/office/officeart/2005/8/layout/hProcess9"/>
    <dgm:cxn modelId="{2CE9D369-E939-45D6-A886-7BC62D7B8475}" srcId="{83BF3AD3-DD7B-43D8-A0ED-ABEC4BB27935}" destId="{D195C6E4-E113-43AF-A12C-BCA43D9D47C0}" srcOrd="0" destOrd="0" parTransId="{CD21E7F4-1E33-43DE-A608-ABFD0278DF24}" sibTransId="{5159F6F0-265F-4D87-A342-A2E7808866AC}"/>
    <dgm:cxn modelId="{A0AF0671-433F-475D-80F3-C56511B5B966}" type="presOf" srcId="{D195C6E4-E113-43AF-A12C-BCA43D9D47C0}" destId="{8A0AB9AB-1ED9-4094-926A-3D0718AF307F}" srcOrd="0" destOrd="0" presId="urn:microsoft.com/office/officeart/2005/8/layout/hProcess9"/>
    <dgm:cxn modelId="{4A239A51-7467-4760-A998-2D5E0DA9229D}" type="presOf" srcId="{C9760E30-6F0B-4A89-B5A9-FBF3A144FD9A}" destId="{5FF1289F-E8E0-497C-B5BB-C93F63B6AC4C}" srcOrd="0" destOrd="0" presId="urn:microsoft.com/office/officeart/2005/8/layout/hProcess9"/>
    <dgm:cxn modelId="{7F3FA58D-4027-440D-98B9-E61ACCB5A8EA}" type="presOf" srcId="{83BF3AD3-DD7B-43D8-A0ED-ABEC4BB27935}" destId="{F368585D-454D-4115-8ED9-2781D6632650}" srcOrd="0" destOrd="0" presId="urn:microsoft.com/office/officeart/2005/8/layout/hProcess9"/>
    <dgm:cxn modelId="{4CAE3AB6-E3BD-4739-987F-882E82484D9B}" srcId="{83BF3AD3-DD7B-43D8-A0ED-ABEC4BB27935}" destId="{D5348457-597F-47A4-99C9-5B4EE3C49A81}" srcOrd="2" destOrd="0" parTransId="{4A9D2609-D310-4570-8347-325D9446A4F5}" sibTransId="{3DDB6A89-A6E8-4B97-98C2-EA0429CF54EF}"/>
    <dgm:cxn modelId="{47FF6669-03F6-48B3-A04F-B42E568561BD}" type="presParOf" srcId="{F368585D-454D-4115-8ED9-2781D6632650}" destId="{39E260DC-681E-4517-B51F-404B522ADA23}" srcOrd="0" destOrd="0" presId="urn:microsoft.com/office/officeart/2005/8/layout/hProcess9"/>
    <dgm:cxn modelId="{AA709E96-C823-4F6E-81C9-800AD99511A7}" type="presParOf" srcId="{F368585D-454D-4115-8ED9-2781D6632650}" destId="{B069CE1D-3BA9-46A1-A16E-B74C53BDD295}" srcOrd="1" destOrd="0" presId="urn:microsoft.com/office/officeart/2005/8/layout/hProcess9"/>
    <dgm:cxn modelId="{E180EBC8-90D7-45D9-A5EF-A97C3B6BDEF2}" type="presParOf" srcId="{B069CE1D-3BA9-46A1-A16E-B74C53BDD295}" destId="{8A0AB9AB-1ED9-4094-926A-3D0718AF307F}" srcOrd="0" destOrd="0" presId="urn:microsoft.com/office/officeart/2005/8/layout/hProcess9"/>
    <dgm:cxn modelId="{BC8EB474-50AE-492A-B3CA-14DAEE934C90}" type="presParOf" srcId="{B069CE1D-3BA9-46A1-A16E-B74C53BDD295}" destId="{569F62F3-502F-4BBD-BF5E-EAD36A683386}" srcOrd="1" destOrd="0" presId="urn:microsoft.com/office/officeart/2005/8/layout/hProcess9"/>
    <dgm:cxn modelId="{BC85FFA3-55BC-40B4-A7CC-3FAE744F3BE7}" type="presParOf" srcId="{B069CE1D-3BA9-46A1-A16E-B74C53BDD295}" destId="{5FF1289F-E8E0-497C-B5BB-C93F63B6AC4C}" srcOrd="2" destOrd="0" presId="urn:microsoft.com/office/officeart/2005/8/layout/hProcess9"/>
    <dgm:cxn modelId="{123822B8-2535-4822-911D-BE65335C102B}" type="presParOf" srcId="{B069CE1D-3BA9-46A1-A16E-B74C53BDD295}" destId="{4F6578A8-30B6-40C8-B9DC-30B33FF6E387}" srcOrd="3" destOrd="0" presId="urn:microsoft.com/office/officeart/2005/8/layout/hProcess9"/>
    <dgm:cxn modelId="{3C97DFF3-2B4C-4DA9-ACC0-52C7E01F1505}" type="presParOf" srcId="{B069CE1D-3BA9-46A1-A16E-B74C53BDD295}" destId="{E5E7269C-246E-4E57-8DCC-8E7DC702EBF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BA8488-4C39-4267-BF4E-FAE7B4194F92}" type="doc">
      <dgm:prSet loTypeId="urn:microsoft.com/office/officeart/2005/8/layout/chevron1" loCatId="process" qsTypeId="urn:microsoft.com/office/officeart/2005/8/quickstyle/simple1" qsCatId="simple" csTypeId="urn:microsoft.com/office/officeart/2005/8/colors/accent1_2" csCatId="accent1" phldr="1"/>
      <dgm:spPr/>
    </dgm:pt>
    <dgm:pt modelId="{75FA122E-E909-4CB0-8FC7-742ACD374851}">
      <dgm:prSet phldrT="[Tekst]"/>
      <dgm:spPr>
        <a:solidFill>
          <a:schemeClr val="accent4">
            <a:lumMod val="75000"/>
          </a:schemeClr>
        </a:solidFill>
      </dgm:spPr>
      <dgm:t>
        <a:bodyPr/>
        <a:lstStyle/>
        <a:p>
          <a:r>
            <a:rPr lang="nl-BE" dirty="0"/>
            <a:t>Technisch verslag</a:t>
          </a:r>
        </a:p>
      </dgm:t>
    </dgm:pt>
    <dgm:pt modelId="{8778A2E4-B283-45FE-B3F7-142E4FD62D39}" type="parTrans" cxnId="{DD972BB2-424C-4647-9DA0-ECACC05FCE5B}">
      <dgm:prSet/>
      <dgm:spPr/>
      <dgm:t>
        <a:bodyPr/>
        <a:lstStyle/>
        <a:p>
          <a:endParaRPr lang="nl-BE"/>
        </a:p>
      </dgm:t>
    </dgm:pt>
    <dgm:pt modelId="{ABB5CB3F-97C2-419E-AE8D-CFD958DBC9D7}" type="sibTrans" cxnId="{DD972BB2-424C-4647-9DA0-ECACC05FCE5B}">
      <dgm:prSet/>
      <dgm:spPr/>
      <dgm:t>
        <a:bodyPr/>
        <a:lstStyle/>
        <a:p>
          <a:endParaRPr lang="nl-BE"/>
        </a:p>
      </dgm:t>
    </dgm:pt>
    <dgm:pt modelId="{29F04628-6DE9-4201-9041-E61DF1E154EC}">
      <dgm:prSet phldrT="[Tekst]"/>
      <dgm:spPr>
        <a:solidFill>
          <a:srgbClr val="FFC000"/>
        </a:solidFill>
      </dgm:spPr>
      <dgm:t>
        <a:bodyPr/>
        <a:lstStyle/>
        <a:p>
          <a:r>
            <a:rPr lang="nl-BE" dirty="0"/>
            <a:t>Grondverzet</a:t>
          </a:r>
        </a:p>
      </dgm:t>
    </dgm:pt>
    <dgm:pt modelId="{508D9DE0-22C9-43A6-9E58-BF78ECA94BBC}" type="parTrans" cxnId="{FB913A91-C6E7-42EC-888D-177CF5AB7885}">
      <dgm:prSet/>
      <dgm:spPr/>
      <dgm:t>
        <a:bodyPr/>
        <a:lstStyle/>
        <a:p>
          <a:endParaRPr lang="nl-BE"/>
        </a:p>
      </dgm:t>
    </dgm:pt>
    <dgm:pt modelId="{D390E215-C1B9-463A-BBCE-969EA4ED9F1B}" type="sibTrans" cxnId="{FB913A91-C6E7-42EC-888D-177CF5AB7885}">
      <dgm:prSet/>
      <dgm:spPr/>
      <dgm:t>
        <a:bodyPr/>
        <a:lstStyle/>
        <a:p>
          <a:endParaRPr lang="nl-BE"/>
        </a:p>
      </dgm:t>
    </dgm:pt>
    <dgm:pt modelId="{16DEBDB4-D047-4BFA-8328-20A38E1C2B2C}">
      <dgm:prSet phldrT="[Tekst]"/>
      <dgm:spPr>
        <a:solidFill>
          <a:schemeClr val="accent3">
            <a:lumMod val="75000"/>
          </a:schemeClr>
        </a:solidFill>
      </dgm:spPr>
      <dgm:t>
        <a:bodyPr/>
        <a:lstStyle/>
        <a:p>
          <a:r>
            <a:rPr lang="nl-BE" dirty="0"/>
            <a:t>Incl. Delfstoffentoets</a:t>
          </a:r>
        </a:p>
      </dgm:t>
    </dgm:pt>
    <dgm:pt modelId="{F19F696D-A9B7-4445-A623-B192888AD328}" type="parTrans" cxnId="{40AF1C28-862B-4C0E-B892-5ED9C91BAFAD}">
      <dgm:prSet/>
      <dgm:spPr/>
      <dgm:t>
        <a:bodyPr/>
        <a:lstStyle/>
        <a:p>
          <a:endParaRPr lang="nl-BE"/>
        </a:p>
      </dgm:t>
    </dgm:pt>
    <dgm:pt modelId="{05EC9CC2-F4D3-482F-B65D-01D71CADC422}" type="sibTrans" cxnId="{40AF1C28-862B-4C0E-B892-5ED9C91BAFAD}">
      <dgm:prSet/>
      <dgm:spPr/>
      <dgm:t>
        <a:bodyPr/>
        <a:lstStyle/>
        <a:p>
          <a:endParaRPr lang="nl-BE"/>
        </a:p>
      </dgm:t>
    </dgm:pt>
    <dgm:pt modelId="{FE697AFB-853C-4211-9D16-D9B3623EC44A}" type="pres">
      <dgm:prSet presAssocID="{F2BA8488-4C39-4267-BF4E-FAE7B4194F92}" presName="Name0" presStyleCnt="0">
        <dgm:presLayoutVars>
          <dgm:dir/>
          <dgm:animLvl val="lvl"/>
          <dgm:resizeHandles val="exact"/>
        </dgm:presLayoutVars>
      </dgm:prSet>
      <dgm:spPr/>
    </dgm:pt>
    <dgm:pt modelId="{E31EAD1B-90EC-4175-BFEB-49DED0195E3F}" type="pres">
      <dgm:prSet presAssocID="{75FA122E-E909-4CB0-8FC7-742ACD374851}" presName="parTxOnly" presStyleLbl="node1" presStyleIdx="0" presStyleCnt="3">
        <dgm:presLayoutVars>
          <dgm:chMax val="0"/>
          <dgm:chPref val="0"/>
          <dgm:bulletEnabled val="1"/>
        </dgm:presLayoutVars>
      </dgm:prSet>
      <dgm:spPr/>
    </dgm:pt>
    <dgm:pt modelId="{D1E033DE-10BD-49EB-88D9-CD572BE9B043}" type="pres">
      <dgm:prSet presAssocID="{ABB5CB3F-97C2-419E-AE8D-CFD958DBC9D7}" presName="parTxOnlySpace" presStyleCnt="0"/>
      <dgm:spPr/>
    </dgm:pt>
    <dgm:pt modelId="{C5CED607-0D17-4ED9-9FCA-3385C2C792CD}" type="pres">
      <dgm:prSet presAssocID="{16DEBDB4-D047-4BFA-8328-20A38E1C2B2C}" presName="parTxOnly" presStyleLbl="node1" presStyleIdx="1" presStyleCnt="3">
        <dgm:presLayoutVars>
          <dgm:chMax val="0"/>
          <dgm:chPref val="0"/>
          <dgm:bulletEnabled val="1"/>
        </dgm:presLayoutVars>
      </dgm:prSet>
      <dgm:spPr/>
    </dgm:pt>
    <dgm:pt modelId="{2FF6E4F7-216A-43ED-90D9-7C597D0A2EF1}" type="pres">
      <dgm:prSet presAssocID="{05EC9CC2-F4D3-482F-B65D-01D71CADC422}" presName="parTxOnlySpace" presStyleCnt="0"/>
      <dgm:spPr/>
    </dgm:pt>
    <dgm:pt modelId="{C408A33B-AF40-408A-BFB4-03650573BC7C}" type="pres">
      <dgm:prSet presAssocID="{29F04628-6DE9-4201-9041-E61DF1E154EC}" presName="parTxOnly" presStyleLbl="node1" presStyleIdx="2" presStyleCnt="3">
        <dgm:presLayoutVars>
          <dgm:chMax val="0"/>
          <dgm:chPref val="0"/>
          <dgm:bulletEnabled val="1"/>
        </dgm:presLayoutVars>
      </dgm:prSet>
      <dgm:spPr/>
    </dgm:pt>
  </dgm:ptLst>
  <dgm:cxnLst>
    <dgm:cxn modelId="{20E92E1F-8527-40A3-A0F0-60505750EF2A}" type="presOf" srcId="{16DEBDB4-D047-4BFA-8328-20A38E1C2B2C}" destId="{C5CED607-0D17-4ED9-9FCA-3385C2C792CD}" srcOrd="0" destOrd="0" presId="urn:microsoft.com/office/officeart/2005/8/layout/chevron1"/>
    <dgm:cxn modelId="{40AF1C28-862B-4C0E-B892-5ED9C91BAFAD}" srcId="{F2BA8488-4C39-4267-BF4E-FAE7B4194F92}" destId="{16DEBDB4-D047-4BFA-8328-20A38E1C2B2C}" srcOrd="1" destOrd="0" parTransId="{F19F696D-A9B7-4445-A623-B192888AD328}" sibTransId="{05EC9CC2-F4D3-482F-B65D-01D71CADC422}"/>
    <dgm:cxn modelId="{6026F333-33CA-456E-8F3F-9F2812A1EFA7}" type="presOf" srcId="{29F04628-6DE9-4201-9041-E61DF1E154EC}" destId="{C408A33B-AF40-408A-BFB4-03650573BC7C}" srcOrd="0" destOrd="0" presId="urn:microsoft.com/office/officeart/2005/8/layout/chevron1"/>
    <dgm:cxn modelId="{692E2645-D18D-405E-9D11-FF29E7EAD741}" type="presOf" srcId="{75FA122E-E909-4CB0-8FC7-742ACD374851}" destId="{E31EAD1B-90EC-4175-BFEB-49DED0195E3F}" srcOrd="0" destOrd="0" presId="urn:microsoft.com/office/officeart/2005/8/layout/chevron1"/>
    <dgm:cxn modelId="{FB913A91-C6E7-42EC-888D-177CF5AB7885}" srcId="{F2BA8488-4C39-4267-BF4E-FAE7B4194F92}" destId="{29F04628-6DE9-4201-9041-E61DF1E154EC}" srcOrd="2" destOrd="0" parTransId="{508D9DE0-22C9-43A6-9E58-BF78ECA94BBC}" sibTransId="{D390E215-C1B9-463A-BBCE-969EA4ED9F1B}"/>
    <dgm:cxn modelId="{0E4B68AE-6C88-41B0-8105-82A77121E0B4}" type="presOf" srcId="{F2BA8488-4C39-4267-BF4E-FAE7B4194F92}" destId="{FE697AFB-853C-4211-9D16-D9B3623EC44A}" srcOrd="0" destOrd="0" presId="urn:microsoft.com/office/officeart/2005/8/layout/chevron1"/>
    <dgm:cxn modelId="{DD972BB2-424C-4647-9DA0-ECACC05FCE5B}" srcId="{F2BA8488-4C39-4267-BF4E-FAE7B4194F92}" destId="{75FA122E-E909-4CB0-8FC7-742ACD374851}" srcOrd="0" destOrd="0" parTransId="{8778A2E4-B283-45FE-B3F7-142E4FD62D39}" sibTransId="{ABB5CB3F-97C2-419E-AE8D-CFD958DBC9D7}"/>
    <dgm:cxn modelId="{1467B576-8FFF-4DC2-BE28-554ED8F42796}" type="presParOf" srcId="{FE697AFB-853C-4211-9D16-D9B3623EC44A}" destId="{E31EAD1B-90EC-4175-BFEB-49DED0195E3F}" srcOrd="0" destOrd="0" presId="urn:microsoft.com/office/officeart/2005/8/layout/chevron1"/>
    <dgm:cxn modelId="{15F8DAE1-3030-44A5-9A2B-66A9FEB1F8A1}" type="presParOf" srcId="{FE697AFB-853C-4211-9D16-D9B3623EC44A}" destId="{D1E033DE-10BD-49EB-88D9-CD572BE9B043}" srcOrd="1" destOrd="0" presId="urn:microsoft.com/office/officeart/2005/8/layout/chevron1"/>
    <dgm:cxn modelId="{10EAFA80-943B-495F-AB8A-238F44189739}" type="presParOf" srcId="{FE697AFB-853C-4211-9D16-D9B3623EC44A}" destId="{C5CED607-0D17-4ED9-9FCA-3385C2C792CD}" srcOrd="2" destOrd="0" presId="urn:microsoft.com/office/officeart/2005/8/layout/chevron1"/>
    <dgm:cxn modelId="{40BA1013-FB65-4ED1-BDA5-EE261E676E47}" type="presParOf" srcId="{FE697AFB-853C-4211-9D16-D9B3623EC44A}" destId="{2FF6E4F7-216A-43ED-90D9-7C597D0A2EF1}" srcOrd="3" destOrd="0" presId="urn:microsoft.com/office/officeart/2005/8/layout/chevron1"/>
    <dgm:cxn modelId="{7DC9D896-B27C-4F85-A88C-7BC4C177F57B}" type="presParOf" srcId="{FE697AFB-853C-4211-9D16-D9B3623EC44A}" destId="{C408A33B-AF40-408A-BFB4-03650573BC7C}" srcOrd="4" destOrd="0" presId="urn:microsoft.com/office/officeart/2005/8/layout/chevron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BF3AD3-DD7B-43D8-A0ED-ABEC4BB27935}" type="doc">
      <dgm:prSet loTypeId="urn:microsoft.com/office/officeart/2005/8/layout/hProcess9" loCatId="process" qsTypeId="urn:microsoft.com/office/officeart/2005/8/quickstyle/simple1" qsCatId="simple" csTypeId="urn:microsoft.com/office/officeart/2005/8/colors/colorful3" csCatId="colorful" phldr="1"/>
      <dgm:spPr/>
    </dgm:pt>
    <dgm:pt modelId="{D195C6E4-E113-43AF-A12C-BCA43D9D47C0}">
      <dgm:prSet phldrT="[Tekst]"/>
      <dgm:spPr/>
      <dgm:t>
        <a:bodyPr/>
        <a:lstStyle/>
        <a:p>
          <a:r>
            <a:rPr lang="nl-BE"/>
            <a:t>Archeologisch vooronderzoek</a:t>
          </a:r>
        </a:p>
      </dgm:t>
    </dgm:pt>
    <dgm:pt modelId="{CD21E7F4-1E33-43DE-A608-ABFD0278DF24}" type="parTrans" cxnId="{2CE9D369-E939-45D6-A886-7BC62D7B8475}">
      <dgm:prSet/>
      <dgm:spPr/>
      <dgm:t>
        <a:bodyPr/>
        <a:lstStyle/>
        <a:p>
          <a:endParaRPr lang="nl-BE"/>
        </a:p>
      </dgm:t>
    </dgm:pt>
    <dgm:pt modelId="{5159F6F0-265F-4D87-A342-A2E7808866AC}" type="sibTrans" cxnId="{2CE9D369-E939-45D6-A886-7BC62D7B8475}">
      <dgm:prSet/>
      <dgm:spPr/>
      <dgm:t>
        <a:bodyPr/>
        <a:lstStyle/>
        <a:p>
          <a:endParaRPr lang="nl-BE"/>
        </a:p>
      </dgm:t>
    </dgm:pt>
    <dgm:pt modelId="{C9760E30-6F0B-4A89-B5A9-FBF3A144FD9A}">
      <dgm:prSet phldrT="[Tekst]"/>
      <dgm:spPr/>
      <dgm:t>
        <a:bodyPr/>
        <a:lstStyle/>
        <a:p>
          <a:r>
            <a:rPr lang="nl-BE"/>
            <a:t>Geotechnisch onderzoek</a:t>
          </a:r>
        </a:p>
      </dgm:t>
    </dgm:pt>
    <dgm:pt modelId="{1EAB5BBC-BFA8-470B-BEB1-645617BF06CF}" type="parTrans" cxnId="{84ECEA45-09A3-4034-B1BF-4BEF65F5ED58}">
      <dgm:prSet/>
      <dgm:spPr/>
      <dgm:t>
        <a:bodyPr/>
        <a:lstStyle/>
        <a:p>
          <a:endParaRPr lang="nl-BE"/>
        </a:p>
      </dgm:t>
    </dgm:pt>
    <dgm:pt modelId="{6051E7DA-DB6B-4BD9-8C5C-5AB7C51C7CA3}" type="sibTrans" cxnId="{84ECEA45-09A3-4034-B1BF-4BEF65F5ED58}">
      <dgm:prSet/>
      <dgm:spPr/>
      <dgm:t>
        <a:bodyPr/>
        <a:lstStyle/>
        <a:p>
          <a:endParaRPr lang="nl-BE"/>
        </a:p>
      </dgm:t>
    </dgm:pt>
    <dgm:pt modelId="{D5348457-597F-47A4-99C9-5B4EE3C49A81}">
      <dgm:prSet phldrT="[Tekst]"/>
      <dgm:spPr/>
      <dgm:t>
        <a:bodyPr/>
        <a:lstStyle/>
        <a:p>
          <a:r>
            <a:rPr lang="nl-BE"/>
            <a:t>Bemaling</a:t>
          </a:r>
        </a:p>
      </dgm:t>
    </dgm:pt>
    <dgm:pt modelId="{4A9D2609-D310-4570-8347-325D9446A4F5}" type="parTrans" cxnId="{4CAE3AB6-E3BD-4739-987F-882E82484D9B}">
      <dgm:prSet/>
      <dgm:spPr/>
      <dgm:t>
        <a:bodyPr/>
        <a:lstStyle/>
        <a:p>
          <a:endParaRPr lang="nl-BE"/>
        </a:p>
      </dgm:t>
    </dgm:pt>
    <dgm:pt modelId="{3DDB6A89-A6E8-4B97-98C2-EA0429CF54EF}" type="sibTrans" cxnId="{4CAE3AB6-E3BD-4739-987F-882E82484D9B}">
      <dgm:prSet/>
      <dgm:spPr/>
      <dgm:t>
        <a:bodyPr/>
        <a:lstStyle/>
        <a:p>
          <a:endParaRPr lang="nl-BE"/>
        </a:p>
      </dgm:t>
    </dgm:pt>
    <dgm:pt modelId="{F368585D-454D-4115-8ED9-2781D6632650}" type="pres">
      <dgm:prSet presAssocID="{83BF3AD3-DD7B-43D8-A0ED-ABEC4BB27935}" presName="CompostProcess" presStyleCnt="0">
        <dgm:presLayoutVars>
          <dgm:dir/>
          <dgm:resizeHandles val="exact"/>
        </dgm:presLayoutVars>
      </dgm:prSet>
      <dgm:spPr/>
    </dgm:pt>
    <dgm:pt modelId="{39E260DC-681E-4517-B51F-404B522ADA23}" type="pres">
      <dgm:prSet presAssocID="{83BF3AD3-DD7B-43D8-A0ED-ABEC4BB27935}" presName="arrow" presStyleLbl="bgShp" presStyleIdx="0" presStyleCnt="1" custLinFactNeighborX="-3039"/>
      <dgm:spPr/>
    </dgm:pt>
    <dgm:pt modelId="{B069CE1D-3BA9-46A1-A16E-B74C53BDD295}" type="pres">
      <dgm:prSet presAssocID="{83BF3AD3-DD7B-43D8-A0ED-ABEC4BB27935}" presName="linearProcess" presStyleCnt="0"/>
      <dgm:spPr/>
    </dgm:pt>
    <dgm:pt modelId="{8A0AB9AB-1ED9-4094-926A-3D0718AF307F}" type="pres">
      <dgm:prSet presAssocID="{D195C6E4-E113-43AF-A12C-BCA43D9D47C0}" presName="textNode" presStyleLbl="node1" presStyleIdx="0" presStyleCnt="3">
        <dgm:presLayoutVars>
          <dgm:bulletEnabled val="1"/>
        </dgm:presLayoutVars>
      </dgm:prSet>
      <dgm:spPr/>
    </dgm:pt>
    <dgm:pt modelId="{569F62F3-502F-4BBD-BF5E-EAD36A683386}" type="pres">
      <dgm:prSet presAssocID="{5159F6F0-265F-4D87-A342-A2E7808866AC}" presName="sibTrans" presStyleCnt="0"/>
      <dgm:spPr/>
    </dgm:pt>
    <dgm:pt modelId="{5FF1289F-E8E0-497C-B5BB-C93F63B6AC4C}" type="pres">
      <dgm:prSet presAssocID="{C9760E30-6F0B-4A89-B5A9-FBF3A144FD9A}" presName="textNode" presStyleLbl="node1" presStyleIdx="1" presStyleCnt="3">
        <dgm:presLayoutVars>
          <dgm:bulletEnabled val="1"/>
        </dgm:presLayoutVars>
      </dgm:prSet>
      <dgm:spPr/>
    </dgm:pt>
    <dgm:pt modelId="{4F6578A8-30B6-40C8-B9DC-30B33FF6E387}" type="pres">
      <dgm:prSet presAssocID="{6051E7DA-DB6B-4BD9-8C5C-5AB7C51C7CA3}" presName="sibTrans" presStyleCnt="0"/>
      <dgm:spPr/>
    </dgm:pt>
    <dgm:pt modelId="{E5E7269C-246E-4E57-8DCC-8E7DC702EBFC}" type="pres">
      <dgm:prSet presAssocID="{D5348457-597F-47A4-99C9-5B4EE3C49A81}" presName="textNode" presStyleLbl="node1" presStyleIdx="2" presStyleCnt="3">
        <dgm:presLayoutVars>
          <dgm:bulletEnabled val="1"/>
        </dgm:presLayoutVars>
      </dgm:prSet>
      <dgm:spPr/>
    </dgm:pt>
  </dgm:ptLst>
  <dgm:cxnLst>
    <dgm:cxn modelId="{84ECEA45-09A3-4034-B1BF-4BEF65F5ED58}" srcId="{83BF3AD3-DD7B-43D8-A0ED-ABEC4BB27935}" destId="{C9760E30-6F0B-4A89-B5A9-FBF3A144FD9A}" srcOrd="1" destOrd="0" parTransId="{1EAB5BBC-BFA8-470B-BEB1-645617BF06CF}" sibTransId="{6051E7DA-DB6B-4BD9-8C5C-5AB7C51C7CA3}"/>
    <dgm:cxn modelId="{26B4D866-0E5D-4398-8681-3F2786E10E01}" type="presOf" srcId="{D5348457-597F-47A4-99C9-5B4EE3C49A81}" destId="{E5E7269C-246E-4E57-8DCC-8E7DC702EBFC}" srcOrd="0" destOrd="0" presId="urn:microsoft.com/office/officeart/2005/8/layout/hProcess9"/>
    <dgm:cxn modelId="{2CE9D369-E939-45D6-A886-7BC62D7B8475}" srcId="{83BF3AD3-DD7B-43D8-A0ED-ABEC4BB27935}" destId="{D195C6E4-E113-43AF-A12C-BCA43D9D47C0}" srcOrd="0" destOrd="0" parTransId="{CD21E7F4-1E33-43DE-A608-ABFD0278DF24}" sibTransId="{5159F6F0-265F-4D87-A342-A2E7808866AC}"/>
    <dgm:cxn modelId="{A0AF0671-433F-475D-80F3-C56511B5B966}" type="presOf" srcId="{D195C6E4-E113-43AF-A12C-BCA43D9D47C0}" destId="{8A0AB9AB-1ED9-4094-926A-3D0718AF307F}" srcOrd="0" destOrd="0" presId="urn:microsoft.com/office/officeart/2005/8/layout/hProcess9"/>
    <dgm:cxn modelId="{4A239A51-7467-4760-A998-2D5E0DA9229D}" type="presOf" srcId="{C9760E30-6F0B-4A89-B5A9-FBF3A144FD9A}" destId="{5FF1289F-E8E0-497C-B5BB-C93F63B6AC4C}" srcOrd="0" destOrd="0" presId="urn:microsoft.com/office/officeart/2005/8/layout/hProcess9"/>
    <dgm:cxn modelId="{7F3FA58D-4027-440D-98B9-E61ACCB5A8EA}" type="presOf" srcId="{83BF3AD3-DD7B-43D8-A0ED-ABEC4BB27935}" destId="{F368585D-454D-4115-8ED9-2781D6632650}" srcOrd="0" destOrd="0" presId="urn:microsoft.com/office/officeart/2005/8/layout/hProcess9"/>
    <dgm:cxn modelId="{4CAE3AB6-E3BD-4739-987F-882E82484D9B}" srcId="{83BF3AD3-DD7B-43D8-A0ED-ABEC4BB27935}" destId="{D5348457-597F-47A4-99C9-5B4EE3C49A81}" srcOrd="2" destOrd="0" parTransId="{4A9D2609-D310-4570-8347-325D9446A4F5}" sibTransId="{3DDB6A89-A6E8-4B97-98C2-EA0429CF54EF}"/>
    <dgm:cxn modelId="{47FF6669-03F6-48B3-A04F-B42E568561BD}" type="presParOf" srcId="{F368585D-454D-4115-8ED9-2781D6632650}" destId="{39E260DC-681E-4517-B51F-404B522ADA23}" srcOrd="0" destOrd="0" presId="urn:microsoft.com/office/officeart/2005/8/layout/hProcess9"/>
    <dgm:cxn modelId="{AA709E96-C823-4F6E-81C9-800AD99511A7}" type="presParOf" srcId="{F368585D-454D-4115-8ED9-2781D6632650}" destId="{B069CE1D-3BA9-46A1-A16E-B74C53BDD295}" srcOrd="1" destOrd="0" presId="urn:microsoft.com/office/officeart/2005/8/layout/hProcess9"/>
    <dgm:cxn modelId="{E180EBC8-90D7-45D9-A5EF-A97C3B6BDEF2}" type="presParOf" srcId="{B069CE1D-3BA9-46A1-A16E-B74C53BDD295}" destId="{8A0AB9AB-1ED9-4094-926A-3D0718AF307F}" srcOrd="0" destOrd="0" presId="urn:microsoft.com/office/officeart/2005/8/layout/hProcess9"/>
    <dgm:cxn modelId="{BC8EB474-50AE-492A-B3CA-14DAEE934C90}" type="presParOf" srcId="{B069CE1D-3BA9-46A1-A16E-B74C53BDD295}" destId="{569F62F3-502F-4BBD-BF5E-EAD36A683386}" srcOrd="1" destOrd="0" presId="urn:microsoft.com/office/officeart/2005/8/layout/hProcess9"/>
    <dgm:cxn modelId="{BC85FFA3-55BC-40B4-A7CC-3FAE744F3BE7}" type="presParOf" srcId="{B069CE1D-3BA9-46A1-A16E-B74C53BDD295}" destId="{5FF1289F-E8E0-497C-B5BB-C93F63B6AC4C}" srcOrd="2" destOrd="0" presId="urn:microsoft.com/office/officeart/2005/8/layout/hProcess9"/>
    <dgm:cxn modelId="{123822B8-2535-4822-911D-BE65335C102B}" type="presParOf" srcId="{B069CE1D-3BA9-46A1-A16E-B74C53BDD295}" destId="{4F6578A8-30B6-40C8-B9DC-30B33FF6E387}" srcOrd="3" destOrd="0" presId="urn:microsoft.com/office/officeart/2005/8/layout/hProcess9"/>
    <dgm:cxn modelId="{3C97DFF3-2B4C-4DA9-ACC0-52C7E01F1505}" type="presParOf" srcId="{B069CE1D-3BA9-46A1-A16E-B74C53BDD295}" destId="{E5E7269C-246E-4E57-8DCC-8E7DC702EBF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260DC-681E-4517-B51F-404B522ADA23}">
      <dsp:nvSpPr>
        <dsp:cNvPr id="0" name=""/>
        <dsp:cNvSpPr/>
      </dsp:nvSpPr>
      <dsp:spPr>
        <a:xfrm>
          <a:off x="285353" y="0"/>
          <a:ext cx="4933048" cy="1198564"/>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AB9AB-1ED9-4094-926A-3D0718AF307F}">
      <dsp:nvSpPr>
        <dsp:cNvPr id="0" name=""/>
        <dsp:cNvSpPr/>
      </dsp:nvSpPr>
      <dsp:spPr>
        <a:xfrm>
          <a:off x="196664" y="359569"/>
          <a:ext cx="1741076" cy="4794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l-BE" sz="1200" kern="1200"/>
            <a:t>Archeologisch vooronderzoek</a:t>
          </a:r>
        </a:p>
      </dsp:txBody>
      <dsp:txXfrm>
        <a:off x="220068" y="382973"/>
        <a:ext cx="1694268" cy="432617"/>
      </dsp:txXfrm>
    </dsp:sp>
    <dsp:sp modelId="{5FF1289F-E8E0-497C-B5BB-C93F63B6AC4C}">
      <dsp:nvSpPr>
        <dsp:cNvPr id="0" name=""/>
        <dsp:cNvSpPr/>
      </dsp:nvSpPr>
      <dsp:spPr>
        <a:xfrm>
          <a:off x="2031255" y="359569"/>
          <a:ext cx="1741076" cy="479425"/>
        </a:xfrm>
        <a:prstGeom prst="roundRect">
          <a:avLst/>
        </a:prstGeom>
        <a:solidFill>
          <a:schemeClr val="accent3">
            <a:hueOff val="-1712001"/>
            <a:satOff val="-48289"/>
            <a:lumOff val="-1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l-BE" sz="1200" kern="1200" dirty="0"/>
            <a:t>Geotechnisch onderzoek</a:t>
          </a:r>
        </a:p>
      </dsp:txBody>
      <dsp:txXfrm>
        <a:off x="2054659" y="382973"/>
        <a:ext cx="1694268" cy="432617"/>
      </dsp:txXfrm>
    </dsp:sp>
    <dsp:sp modelId="{E5E7269C-246E-4E57-8DCC-8E7DC702EBFC}">
      <dsp:nvSpPr>
        <dsp:cNvPr id="0" name=""/>
        <dsp:cNvSpPr/>
      </dsp:nvSpPr>
      <dsp:spPr>
        <a:xfrm>
          <a:off x="3865846" y="359569"/>
          <a:ext cx="1741076" cy="479425"/>
        </a:xfrm>
        <a:prstGeom prst="roundRect">
          <a:avLst/>
        </a:prstGeom>
        <a:solidFill>
          <a:schemeClr val="accent3">
            <a:hueOff val="-3424002"/>
            <a:satOff val="-96578"/>
            <a:lumOff val="-3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l-BE" sz="1200" kern="1200" dirty="0"/>
            <a:t>Bemaling</a:t>
          </a:r>
        </a:p>
      </dsp:txBody>
      <dsp:txXfrm>
        <a:off x="3889250" y="382973"/>
        <a:ext cx="1694268" cy="4326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EAD1B-90EC-4175-BFEB-49DED0195E3F}">
      <dsp:nvSpPr>
        <dsp:cNvPr id="0" name=""/>
        <dsp:cNvSpPr/>
      </dsp:nvSpPr>
      <dsp:spPr>
        <a:xfrm>
          <a:off x="1691" y="0"/>
          <a:ext cx="2060590" cy="354042"/>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nl-BE" sz="1500" kern="1200" dirty="0"/>
            <a:t>Technisch verslag</a:t>
          </a:r>
        </a:p>
      </dsp:txBody>
      <dsp:txXfrm>
        <a:off x="178712" y="0"/>
        <a:ext cx="1706548" cy="354042"/>
      </dsp:txXfrm>
    </dsp:sp>
    <dsp:sp modelId="{C5CED607-0D17-4ED9-9FCA-3385C2C792CD}">
      <dsp:nvSpPr>
        <dsp:cNvPr id="0" name=""/>
        <dsp:cNvSpPr/>
      </dsp:nvSpPr>
      <dsp:spPr>
        <a:xfrm>
          <a:off x="1856222" y="0"/>
          <a:ext cx="2060590" cy="354042"/>
        </a:xfrm>
        <a:prstGeom prst="chevron">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nl-BE" sz="1500" kern="1200" dirty="0"/>
            <a:t>Incl. Delfstoffentoets</a:t>
          </a:r>
        </a:p>
      </dsp:txBody>
      <dsp:txXfrm>
        <a:off x="2033243" y="0"/>
        <a:ext cx="1706548" cy="354042"/>
      </dsp:txXfrm>
    </dsp:sp>
    <dsp:sp modelId="{C408A33B-AF40-408A-BFB4-03650573BC7C}">
      <dsp:nvSpPr>
        <dsp:cNvPr id="0" name=""/>
        <dsp:cNvSpPr/>
      </dsp:nvSpPr>
      <dsp:spPr>
        <a:xfrm>
          <a:off x="3710753" y="0"/>
          <a:ext cx="2060590" cy="354042"/>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nl-BE" sz="1500" kern="1200" dirty="0"/>
            <a:t>Grondverzet</a:t>
          </a:r>
        </a:p>
      </dsp:txBody>
      <dsp:txXfrm>
        <a:off x="3887774" y="0"/>
        <a:ext cx="1706548" cy="354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260DC-681E-4517-B51F-404B522ADA23}">
      <dsp:nvSpPr>
        <dsp:cNvPr id="0" name=""/>
        <dsp:cNvSpPr/>
      </dsp:nvSpPr>
      <dsp:spPr>
        <a:xfrm>
          <a:off x="306984" y="0"/>
          <a:ext cx="5306990" cy="1497753"/>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AB9AB-1ED9-4094-926A-3D0718AF307F}">
      <dsp:nvSpPr>
        <dsp:cNvPr id="0" name=""/>
        <dsp:cNvSpPr/>
      </dsp:nvSpPr>
      <dsp:spPr>
        <a:xfrm>
          <a:off x="211572" y="449326"/>
          <a:ext cx="1873055" cy="5991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BE" sz="1500" kern="1200"/>
            <a:t>Archeologisch vooronderzoek</a:t>
          </a:r>
        </a:p>
      </dsp:txBody>
      <dsp:txXfrm>
        <a:off x="240818" y="478572"/>
        <a:ext cx="1814563" cy="540609"/>
      </dsp:txXfrm>
    </dsp:sp>
    <dsp:sp modelId="{5FF1289F-E8E0-497C-B5BB-C93F63B6AC4C}">
      <dsp:nvSpPr>
        <dsp:cNvPr id="0" name=""/>
        <dsp:cNvSpPr/>
      </dsp:nvSpPr>
      <dsp:spPr>
        <a:xfrm>
          <a:off x="2185231" y="449326"/>
          <a:ext cx="1873055" cy="599101"/>
        </a:xfrm>
        <a:prstGeom prst="roundRect">
          <a:avLst/>
        </a:prstGeom>
        <a:solidFill>
          <a:schemeClr val="accent3">
            <a:hueOff val="-1712001"/>
            <a:satOff val="-48289"/>
            <a:lumOff val="-1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BE" sz="1500" kern="1200"/>
            <a:t>Geotechnisch onderzoek</a:t>
          </a:r>
        </a:p>
      </dsp:txBody>
      <dsp:txXfrm>
        <a:off x="2214477" y="478572"/>
        <a:ext cx="1814563" cy="540609"/>
      </dsp:txXfrm>
    </dsp:sp>
    <dsp:sp modelId="{E5E7269C-246E-4E57-8DCC-8E7DC702EBFC}">
      <dsp:nvSpPr>
        <dsp:cNvPr id="0" name=""/>
        <dsp:cNvSpPr/>
      </dsp:nvSpPr>
      <dsp:spPr>
        <a:xfrm>
          <a:off x="4158890" y="449326"/>
          <a:ext cx="1873055" cy="599101"/>
        </a:xfrm>
        <a:prstGeom prst="roundRect">
          <a:avLst/>
        </a:prstGeom>
        <a:solidFill>
          <a:schemeClr val="accent3">
            <a:hueOff val="-3424002"/>
            <a:satOff val="-96578"/>
            <a:lumOff val="-3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BE" sz="1500" kern="1200"/>
            <a:t>Bemaling</a:t>
          </a:r>
        </a:p>
      </dsp:txBody>
      <dsp:txXfrm>
        <a:off x="4188136" y="478572"/>
        <a:ext cx="1814563" cy="5406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err="1"/>
              <a:t>Definities</a:t>
            </a:r>
            <a:r>
              <a:rPr lang="en"/>
              <a:t> van </a:t>
            </a:r>
            <a:r>
              <a:rPr lang="en" err="1"/>
              <a:t>attributen</a:t>
            </a:r>
            <a:r>
              <a:rPr lang="en"/>
              <a:t> en </a:t>
            </a:r>
            <a:r>
              <a:rPr lang="en" err="1"/>
              <a:t>relaties</a:t>
            </a:r>
            <a:r>
              <a:rPr lang="en"/>
              <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f8876fec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f8876fec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f8876fec2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f8876fec2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f8876fec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f8876fec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f8876fec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f8876fec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7e0d2d5d0b_1_1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g7e0d2d5d0b_1_15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550"/>
              <a:buFont typeface="Helvetica Neue"/>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Implementatiemodel = organisatiespecifiek, bevat extra informatie die we niet willen uitwisselen</a:t>
            </a:r>
          </a:p>
          <a:p>
            <a:pPr marL="158750" indent="0">
              <a:buNone/>
            </a:pPr>
            <a:r>
              <a:rPr lang="en-US"/>
              <a:t>Applicatieprofiel = gedeeld overheen organisaties</a:t>
            </a:r>
          </a:p>
        </p:txBody>
      </p:sp>
    </p:spTree>
    <p:extLst>
      <p:ext uri="{BB962C8B-B14F-4D97-AF65-F5344CB8AC3E}">
        <p14:creationId xmlns:p14="http://schemas.microsoft.com/office/powerpoint/2010/main" val="2876361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Een boring wordt uitgevoerd door een uitvoerder in het kader van een opdracht. Deze boring heeft een grondmonster en een interpretatie als output. Op dit grondmonster kan vervolgens een observatie verricht worden. De interpretatie van de ondergrond wordt gemaakt i.h.k.v. dezelfde opdracht als de boring.</a:t>
            </a:r>
          </a:p>
          <a:p>
            <a:pPr marL="158750" indent="0">
              <a:buNone/>
            </a:pPr>
            <a:endParaRPr lang="nl-BE" dirty="0"/>
          </a:p>
        </p:txBody>
      </p:sp>
    </p:spTree>
    <p:extLst>
      <p:ext uri="{BB962C8B-B14F-4D97-AF65-F5344CB8AC3E}">
        <p14:creationId xmlns:p14="http://schemas.microsoft.com/office/powerpoint/2010/main" val="4023606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dirty="0"/>
              <a:t>Een sondering wordt uitgevoerd door een uitvoerder in het kader van een opdracht. De interpretatie van de ondergrond wordt gemaakt i.h.k.v. dezelfde opdracht als de sondering. Deze sondering kan een visueel onderzoek of een sondeonderzoek als output hebben.</a:t>
            </a:r>
          </a:p>
        </p:txBody>
      </p:sp>
    </p:spTree>
    <p:extLst>
      <p:ext uri="{BB962C8B-B14F-4D97-AF65-F5344CB8AC3E}">
        <p14:creationId xmlns:p14="http://schemas.microsoft.com/office/powerpoint/2010/main" val="1461559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Op een bepaalde grondwaterlocatie staat een filter en op deze locatie worden filtermetingen uitgevoerd i.k.v. een opdracht. Tevens kan een opdracht worden uitgestuurd om een boring op deze grondwaterlocaties uit te voeren om een interpretatie te maken van de opbouw van de ondergrond.</a:t>
            </a:r>
          </a:p>
        </p:txBody>
      </p:sp>
    </p:spTree>
    <p:extLst>
      <p:ext uri="{BB962C8B-B14F-4D97-AF65-F5344CB8AC3E}">
        <p14:creationId xmlns:p14="http://schemas.microsoft.com/office/powerpoint/2010/main" val="519056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Elke bodemlocatie heeft een bodemkundigeopbouw (interpretatie) dat is opgedeeld volgens diepteintervallen. Deze bodemkundigeopbouw wordt opgesteld d.m.v. bodemobservaties op bodemmonsters. Op deze bodemlocatie bevinden zich bodemsites die zijn opgedeeld volgens een bepaalde bodemlocatieclassificatie. Deze classificatie kan enerzijds een Belgische bodem classificatie zijn en anderzijds een WRB (World Reference Base for Soil Resources) zijn.</a:t>
            </a:r>
          </a:p>
        </p:txBody>
      </p:sp>
    </p:spTree>
    <p:extLst>
      <p:ext uri="{BB962C8B-B14F-4D97-AF65-F5344CB8AC3E}">
        <p14:creationId xmlns:p14="http://schemas.microsoft.com/office/powerpoint/2010/main" val="334457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ee3f39a4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g7ee3f39a40_0_4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chemeClr val="dk1"/>
              </a:buClr>
              <a:buSzPts val="2200"/>
              <a:buFont typeface="Calibri"/>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Elke bodemlocatie heeft een bodemkundigeopbouw (interpretatie) dat is opgedeeld volgens diepteintervallen. Deze bodemkundigeopbouw wordt opgesteld d.m.v. bodemobservaties op bodemmonsters. Op deze bodemlocatie bevinden zich bodemsites die zijn opgedeeld volgens een bepaalde bodemlocatieclassificatie. Deze classificatie kan enerzijds een Belgische bodem classificatie zijn en anderzijds een WRB (World Reference Base for Soil Resources) zijn.</a:t>
            </a:r>
          </a:p>
        </p:txBody>
      </p:sp>
    </p:spTree>
    <p:extLst>
      <p:ext uri="{BB962C8B-B14F-4D97-AF65-F5344CB8AC3E}">
        <p14:creationId xmlns:p14="http://schemas.microsoft.com/office/powerpoint/2010/main" val="2579063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Elke bodemlocatie heeft een bodemkundigeopbouw (interpretatie) dat is opgedeeld volgens diepteintervallen. Deze bodemkundigeopbouw wordt opgesteld d.m.v. bodemobservaties op bodemmonsters. Op deze bodemlocatie bevinden zich bodemsites die zijn opgedeeld volgens een bepaalde bodemlocatieclassificatie. Deze classificatie kan enerzijds een Belgische bodem classificatie zijn en anderzijds een WRB (World Reference Base for Soil Resources) zijn.</a:t>
            </a:r>
          </a:p>
        </p:txBody>
      </p:sp>
    </p:spTree>
    <p:extLst>
      <p:ext uri="{BB962C8B-B14F-4D97-AF65-F5344CB8AC3E}">
        <p14:creationId xmlns:p14="http://schemas.microsoft.com/office/powerpoint/2010/main" val="690498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a:t>Op een bepaalde locatie wordt een boring uitgevoerd i.k.v. een opdracht op. Aan de hand van observaties in deze boring wordt een referentieprofiel opgesteld van deze locatie. Dit referentieprofiel bestaat één of meerdere aardkundigeeenheden. Van deze boring en dit referentieprofiel kan een foto genomen worden door een bepaalde auteur. </a:t>
            </a:r>
          </a:p>
        </p:txBody>
      </p:sp>
    </p:spTree>
    <p:extLst>
      <p:ext uri="{BB962C8B-B14F-4D97-AF65-F5344CB8AC3E}">
        <p14:creationId xmlns:p14="http://schemas.microsoft.com/office/powerpoint/2010/main" val="3875074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a:t>Op een bepaalde locatie wordt een boring uitgevoerd i.k.v. een opdracht op. Aan de hand van observaties in deze boring wordt een referentieprofiel opgesteld van deze locatie. Dit referentieprofiel bestaat één of meerdere aardkundigeeenheden. Van deze boring en dit referentieprofiel kan een foto genomen worden door een bepaalde auteur. </a:t>
            </a:r>
          </a:p>
        </p:txBody>
      </p:sp>
    </p:spTree>
    <p:extLst>
      <p:ext uri="{BB962C8B-B14F-4D97-AF65-F5344CB8AC3E}">
        <p14:creationId xmlns:p14="http://schemas.microsoft.com/office/powerpoint/2010/main" val="1815552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2044913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Een boring wordt uitgevoerd door een uitvoerder in het kader van een opdracht. Deze boring heeft een grondmonster en een interpretatie als output. Op dit grondmonster kan vervolgens een observatie verricht worden. De interpretatie van de ondergrond wordt gemaakt i.h.k.v. dezelfde opdracht als de boring.</a:t>
            </a:r>
          </a:p>
          <a:p>
            <a:pPr marL="158750" indent="0">
              <a:buNone/>
            </a:pPr>
            <a:endParaRPr lang="nl-BE" dirty="0"/>
          </a:p>
        </p:txBody>
      </p:sp>
    </p:spTree>
    <p:extLst>
      <p:ext uri="{BB962C8B-B14F-4D97-AF65-F5344CB8AC3E}">
        <p14:creationId xmlns:p14="http://schemas.microsoft.com/office/powerpoint/2010/main" val="390431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dirty="0"/>
              <a:t>Een sondering wordt uitgevoerd door een uitvoerder in het kader van een opdracht. De interpretatie van de ondergrond wordt gemaakt i.h.k.v. dezelfde opdracht als de sondering. Deze sondering kan een visueel onderzoek of een sondeonderzoek als output hebben.</a:t>
            </a:r>
          </a:p>
        </p:txBody>
      </p:sp>
    </p:spTree>
    <p:extLst>
      <p:ext uri="{BB962C8B-B14F-4D97-AF65-F5344CB8AC3E}">
        <p14:creationId xmlns:p14="http://schemas.microsoft.com/office/powerpoint/2010/main" val="1946657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Op een bepaalde grondwaterlocatie staat een filter en op deze locatie worden filtermetingen uitgevoerd i.k.v. een opdracht. Tevens kan een opdracht worden uitgestuurd om een boring op deze grondwaterlocaties uit te voeren om een interpretatie te maken van de opbouw van de ondergrond.</a:t>
            </a:r>
          </a:p>
        </p:txBody>
      </p:sp>
    </p:spTree>
    <p:extLst>
      <p:ext uri="{BB962C8B-B14F-4D97-AF65-F5344CB8AC3E}">
        <p14:creationId xmlns:p14="http://schemas.microsoft.com/office/powerpoint/2010/main" val="732772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a:t>Op een bepaalde locatie wordt een boring uitgevoerd i.k.v. een opdracht op. Aan de hand van observaties in deze boring wordt een referentieprofiel opgesteld van deze locatie. Dit referentieprofiel bestaat één of meerdere aardkundigeeenheden. Van deze boring en dit referentieprofiel kan een foto genomen worden door een bepaalde auteur. </a:t>
            </a:r>
          </a:p>
        </p:txBody>
      </p:sp>
    </p:spTree>
    <p:extLst>
      <p:ext uri="{BB962C8B-B14F-4D97-AF65-F5344CB8AC3E}">
        <p14:creationId xmlns:p14="http://schemas.microsoft.com/office/powerpoint/2010/main" val="79164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4177859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1" name="Shape 47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3055020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174605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81449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565022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1012222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533771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110371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1319648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741754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331430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52343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23</a:t>
            </a:fld>
            <a:endParaRPr lang="nl-BE">
              <a:latin typeface="FlandersArtSans-Regular" panose="00000500000000000000" pitchFamily="2" charset="0"/>
            </a:endParaRPr>
          </a:p>
        </p:txBody>
      </p:sp>
    </p:spTree>
    <p:extLst>
      <p:ext uri="{BB962C8B-B14F-4D97-AF65-F5344CB8AC3E}">
        <p14:creationId xmlns:p14="http://schemas.microsoft.com/office/powerpoint/2010/main" val="3114469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1384783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909961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125591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173351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1674936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313956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2829047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42475312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757775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86939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351050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4" name="Shape 4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292845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6" name="Shape 5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None/>
            </a:pPr>
            <a:r>
              <a:rPr lang="nl-BE" err="1"/>
              <a:t>Icons</a:t>
            </a:r>
            <a:r>
              <a:rPr lang="nl-BE"/>
              <a:t> made </a:t>
            </a:r>
            <a:r>
              <a:rPr lang="nl-BE" err="1"/>
              <a:t>by</a:t>
            </a:r>
            <a:r>
              <a:rPr lang="nl-BE"/>
              <a:t> </a:t>
            </a:r>
            <a:r>
              <a:rPr lang="nl-BE" err="1"/>
              <a:t>Freepik</a:t>
            </a:r>
            <a:r>
              <a:rPr lang="nl-BE"/>
              <a:t> </a:t>
            </a:r>
            <a:r>
              <a:rPr lang="nl-BE" err="1"/>
              <a:t>from</a:t>
            </a:r>
            <a:r>
              <a:rPr lang="nl-BE"/>
              <a:t> www.flaticon.com</a:t>
            </a:r>
            <a:endParaRPr lang="nl-NL"/>
          </a:p>
        </p:txBody>
      </p:sp>
    </p:spTree>
    <p:extLst>
      <p:ext uri="{BB962C8B-B14F-4D97-AF65-F5344CB8AC3E}">
        <p14:creationId xmlns:p14="http://schemas.microsoft.com/office/powerpoint/2010/main" val="326191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6" name="Shape 5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None/>
            </a:pPr>
            <a:r>
              <a:rPr lang="nl-BE" err="1"/>
              <a:t>Icons</a:t>
            </a:r>
            <a:r>
              <a:rPr lang="nl-BE"/>
              <a:t> made </a:t>
            </a:r>
            <a:r>
              <a:rPr lang="nl-BE" err="1"/>
              <a:t>by</a:t>
            </a:r>
            <a:r>
              <a:rPr lang="nl-BE"/>
              <a:t> </a:t>
            </a:r>
            <a:r>
              <a:rPr lang="nl-BE" err="1"/>
              <a:t>Freepik</a:t>
            </a:r>
            <a:r>
              <a:rPr lang="nl-BE"/>
              <a:t> </a:t>
            </a:r>
            <a:r>
              <a:rPr lang="nl-BE" err="1"/>
              <a:t>from</a:t>
            </a:r>
            <a:r>
              <a:rPr lang="nl-BE"/>
              <a:t> </a:t>
            </a:r>
            <a:r>
              <a:rPr lang="nl-BE">
                <a:hlinkClick r:id="rId3"/>
              </a:rPr>
              <a:t>www.flaticon.com</a:t>
            </a:r>
            <a:endParaRPr lang="nl-NL"/>
          </a:p>
          <a:p>
            <a:pPr marL="0" indent="0">
              <a:lnSpc>
                <a:spcPct val="117999"/>
              </a:lnSpc>
              <a:buNone/>
            </a:pPr>
            <a:r>
              <a:rPr lang="nl-BE" err="1"/>
              <a:t>Grassroots</a:t>
            </a:r>
            <a:r>
              <a:rPr lang="nl-BE"/>
              <a:t> </a:t>
            </a:r>
            <a:r>
              <a:rPr lang="nl-BE" err="1"/>
              <a:t>initiative</a:t>
            </a:r>
          </a:p>
        </p:txBody>
      </p:sp>
    </p:spTree>
    <p:extLst>
      <p:ext uri="{BB962C8B-B14F-4D97-AF65-F5344CB8AC3E}">
        <p14:creationId xmlns:p14="http://schemas.microsoft.com/office/powerpoint/2010/main" val="3113258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f8876fec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f8876fec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Font typeface="Proxima Nova"/>
              <a:buChar char="-"/>
            </a:pPr>
            <a:r>
              <a:rPr lang="en-US" sz="1000">
                <a:latin typeface="Proxima Nova"/>
                <a:ea typeface="Proxima Nova"/>
                <a:cs typeface="Proxima Nova"/>
                <a:sym typeface="Proxima Nova"/>
              </a:rPr>
              <a:t>Gebruik URIs om dingen te benoemen / identificeren</a:t>
            </a:r>
            <a:endParaRPr sz="1000">
              <a:latin typeface="Proxima Nova"/>
              <a:ea typeface="Proxima Nova"/>
              <a:cs typeface="Proxima Nova"/>
              <a:sym typeface="Proxima Nova"/>
            </a:endParaRPr>
          </a:p>
          <a:p>
            <a:pPr marL="457200" lvl="0" indent="-292100" algn="l" rtl="0">
              <a:lnSpc>
                <a:spcPct val="115000"/>
              </a:lnSpc>
              <a:spcBef>
                <a:spcPts val="0"/>
              </a:spcBef>
              <a:spcAft>
                <a:spcPts val="0"/>
              </a:spcAft>
              <a:buSzPts val="1000"/>
              <a:buFont typeface="Proxima Nova"/>
              <a:buChar char="-"/>
            </a:pPr>
            <a:r>
              <a:rPr lang="en-US" sz="1000">
                <a:solidFill>
                  <a:srgbClr val="222222"/>
                </a:solidFill>
                <a:latin typeface="Proxima Nova"/>
                <a:ea typeface="Proxima Nova"/>
                <a:cs typeface="Proxima Nova"/>
                <a:sym typeface="Proxima Nova"/>
              </a:rPr>
              <a:t>Gebruik HTTP URIs zodat deze dingen kunnen gevonden worden (en geïnterpreteerd)</a:t>
            </a:r>
            <a:endParaRPr sz="1000">
              <a:latin typeface="Proxima Nova"/>
              <a:ea typeface="Proxima Nova"/>
              <a:cs typeface="Proxima Nova"/>
              <a:sym typeface="Proxima Nova"/>
            </a:endParaRPr>
          </a:p>
          <a:p>
            <a:pPr marL="457200" lvl="0" indent="-292100" algn="l" rtl="0">
              <a:spcBef>
                <a:spcPts val="0"/>
              </a:spcBef>
              <a:spcAft>
                <a:spcPts val="0"/>
              </a:spcAft>
              <a:buClr>
                <a:srgbClr val="222222"/>
              </a:buClr>
              <a:buSzPts val="1000"/>
              <a:buFont typeface="Proxima Nova"/>
              <a:buChar char="-"/>
            </a:pPr>
            <a:r>
              <a:rPr lang="en-US" sz="1000">
                <a:latin typeface="Proxima Nova"/>
                <a:ea typeface="Proxima Nova"/>
                <a:cs typeface="Proxima Nova"/>
                <a:sym typeface="Proxima Nova"/>
              </a:rPr>
              <a:t>Gebruik nuttige informatie over wat een naamt betekent wanneer het opgezocht werd, gebruik makende van open standaarden zoals RDF, SPARQL etc. </a:t>
            </a:r>
            <a:endParaRPr sz="1000">
              <a:solidFill>
                <a:srgbClr val="222222"/>
              </a:solidFill>
              <a:latin typeface="Proxima Nova"/>
              <a:ea typeface="Proxima Nova"/>
              <a:cs typeface="Proxima Nova"/>
              <a:sym typeface="Proxima Nova"/>
            </a:endParaRPr>
          </a:p>
          <a:p>
            <a:pPr marL="457200" lvl="0" indent="-292100" algn="l" rtl="0">
              <a:lnSpc>
                <a:spcPct val="115000"/>
              </a:lnSpc>
              <a:spcBef>
                <a:spcPts val="0"/>
              </a:spcBef>
              <a:spcAft>
                <a:spcPts val="0"/>
              </a:spcAft>
              <a:buClr>
                <a:srgbClr val="222222"/>
              </a:buClr>
              <a:buSzPts val="1000"/>
              <a:buFont typeface="Proxima Nova"/>
              <a:buChar char="-"/>
            </a:pPr>
            <a:r>
              <a:rPr lang="en-US" sz="1000">
                <a:solidFill>
                  <a:srgbClr val="222222"/>
                </a:solidFill>
                <a:latin typeface="Proxima Nova"/>
                <a:ea typeface="Proxima Nova"/>
                <a:cs typeface="Proxima Nova"/>
                <a:sym typeface="Proxima Nova"/>
              </a:rPr>
              <a:t>Verwijs naar andere zaken door gebruik te maken van de HTTP URI-naam wanneer data wordt gepubliceerd op het web</a:t>
            </a:r>
            <a:endParaRPr sz="1000">
              <a:solidFill>
                <a:srgbClr val="222222"/>
              </a:solidFill>
              <a:latin typeface="Proxima Nova"/>
              <a:ea typeface="Proxima Nova"/>
              <a:cs typeface="Proxima Nova"/>
              <a:sym typeface="Proxima Nova"/>
            </a:endParaRPr>
          </a:p>
          <a:p>
            <a:pPr marL="457200" lvl="0" indent="0" algn="l" rtl="0">
              <a:spcBef>
                <a:spcPts val="100"/>
              </a:spcBef>
              <a:spcAft>
                <a:spcPts val="0"/>
              </a:spcAft>
              <a:buNone/>
            </a:pPr>
            <a:endParaRPr sz="1000">
              <a:latin typeface="Proxima Nova"/>
              <a:ea typeface="Proxima Nova"/>
              <a:cs typeface="Proxima Nova"/>
              <a:sym typeface="Proxima Nov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1" name="Google Shape;21;p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 name="Google Shape;22;p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 name="Google Shape;23;p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4" name="Google Shape;24;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257175" marR="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587828" marR="0" indent="-244928"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914400" marR="0" indent="-22860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303020" marR="0" indent="-274320"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1645920" marR="0" indent="-27432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257175" marR="0" lvl="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257175" marR="0" lvl="1"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257175" marR="0" lvl="2"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257175" marR="0" lvl="3"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257175" marR="0" lvl="4"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2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28651" y="273845"/>
            <a:ext cx="7886700" cy="738264"/>
          </a:xfrm>
          <a:prstGeom prst="rect">
            <a:avLst/>
          </a:prstGeom>
        </p:spPr>
        <p:txBody>
          <a:bodyPr vert="horz" lIns="91440" tIns="45720" rIns="91440" bIns="45720" rtlCol="0" anchor="t">
            <a:normAutofit/>
          </a:bodyPr>
          <a:lstStyle/>
          <a:p>
            <a:r>
              <a:rPr lang="en-US"/>
              <a:t>Click to edit Master title style</a:t>
            </a:r>
            <a:endParaRPr lang="nl-BE"/>
          </a:p>
        </p:txBody>
      </p:sp>
      <p:sp>
        <p:nvSpPr>
          <p:cNvPr id="11"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2"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3"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79399167-FE2E-401C-9FAB-4732749FC8D2}" type="datetime1">
              <a:rPr lang="nl-BE" smtClean="0"/>
              <a:t>11/08/2020</a:t>
            </a:fld>
            <a:endParaRPr lang="nl-BE"/>
          </a:p>
        </p:txBody>
      </p:sp>
    </p:spTree>
    <p:extLst>
      <p:ext uri="{BB962C8B-B14F-4D97-AF65-F5344CB8AC3E}">
        <p14:creationId xmlns:p14="http://schemas.microsoft.com/office/powerpoint/2010/main" val="10363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69058"/>
            <a:ext cx="8229600" cy="113109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3300" b="1" i="0" u="none" strike="noStrike" cap="none">
                <a:latin typeface="Arial"/>
                <a:ea typeface="Arial"/>
                <a:cs typeface="Arial"/>
                <a:sym typeface="Arial"/>
              </a:defRPr>
            </a:lvl1pPr>
            <a:lvl2pPr marL="0" marR="0" lvl="1" indent="0" algn="l" rtl="0">
              <a:spcBef>
                <a:spcPts val="0"/>
              </a:spcBef>
              <a:spcAft>
                <a:spcPts val="0"/>
              </a:spcAft>
              <a:buSzPts val="1400"/>
              <a:buNone/>
              <a:defRPr sz="3300" b="1" i="0" u="none" strike="noStrike" cap="none">
                <a:latin typeface="Arial"/>
                <a:ea typeface="Arial"/>
                <a:cs typeface="Arial"/>
                <a:sym typeface="Arial"/>
              </a:defRPr>
            </a:lvl2pPr>
            <a:lvl3pPr marL="0" marR="0" lvl="2" indent="0" algn="l" rtl="0">
              <a:spcBef>
                <a:spcPts val="0"/>
              </a:spcBef>
              <a:spcAft>
                <a:spcPts val="0"/>
              </a:spcAft>
              <a:buSzPts val="1400"/>
              <a:buNone/>
              <a:defRPr sz="3300" b="1" i="0" u="none" strike="noStrike" cap="none">
                <a:latin typeface="Arial"/>
                <a:ea typeface="Arial"/>
                <a:cs typeface="Arial"/>
                <a:sym typeface="Arial"/>
              </a:defRPr>
            </a:lvl3pPr>
            <a:lvl4pPr marL="0" marR="0" lvl="3" indent="0" algn="l" rtl="0">
              <a:spcBef>
                <a:spcPts val="0"/>
              </a:spcBef>
              <a:spcAft>
                <a:spcPts val="0"/>
              </a:spcAft>
              <a:buSzPts val="1400"/>
              <a:buNone/>
              <a:defRPr sz="3300" b="1" i="0" u="none" strike="noStrike" cap="none">
                <a:latin typeface="Arial"/>
                <a:ea typeface="Arial"/>
                <a:cs typeface="Arial"/>
                <a:sym typeface="Arial"/>
              </a:defRPr>
            </a:lvl4pPr>
            <a:lvl5pPr marL="0" marR="0" lvl="4" indent="0" algn="l" rtl="0">
              <a:spcBef>
                <a:spcPts val="0"/>
              </a:spcBef>
              <a:spcAft>
                <a:spcPts val="0"/>
              </a:spcAft>
              <a:buSzPts val="1400"/>
              <a:buNone/>
              <a:defRPr sz="3300" b="1" i="0" u="none" strike="noStrike" cap="none">
                <a:latin typeface="Arial"/>
                <a:ea typeface="Arial"/>
                <a:cs typeface="Arial"/>
                <a:sym typeface="Arial"/>
              </a:defRPr>
            </a:lvl5pPr>
            <a:lvl6pPr marL="0" marR="0" lvl="5" indent="0" algn="l" rtl="0">
              <a:spcBef>
                <a:spcPts val="0"/>
              </a:spcBef>
              <a:spcAft>
                <a:spcPts val="0"/>
              </a:spcAft>
              <a:buSzPts val="1400"/>
              <a:buNone/>
              <a:defRPr sz="3300" b="1" i="0" u="none" strike="noStrike" cap="none">
                <a:latin typeface="Arial"/>
                <a:ea typeface="Arial"/>
                <a:cs typeface="Arial"/>
                <a:sym typeface="Arial"/>
              </a:defRPr>
            </a:lvl6pPr>
            <a:lvl7pPr marL="0" marR="0" lvl="6" indent="0" algn="l" rtl="0">
              <a:spcBef>
                <a:spcPts val="0"/>
              </a:spcBef>
              <a:spcAft>
                <a:spcPts val="0"/>
              </a:spcAft>
              <a:buSzPts val="1400"/>
              <a:buNone/>
              <a:defRPr sz="3300" b="1" i="0" u="none" strike="noStrike" cap="none">
                <a:latin typeface="Arial"/>
                <a:ea typeface="Arial"/>
                <a:cs typeface="Arial"/>
                <a:sym typeface="Arial"/>
              </a:defRPr>
            </a:lvl7pPr>
            <a:lvl8pPr marL="0" marR="0" lvl="7" indent="0" algn="l" rtl="0">
              <a:spcBef>
                <a:spcPts val="0"/>
              </a:spcBef>
              <a:spcAft>
                <a:spcPts val="0"/>
              </a:spcAft>
              <a:buSzPts val="1400"/>
              <a:buNone/>
              <a:defRPr sz="3300" b="1" i="0" u="none" strike="noStrike" cap="none">
                <a:latin typeface="Arial"/>
                <a:ea typeface="Arial"/>
                <a:cs typeface="Arial"/>
                <a:sym typeface="Arial"/>
              </a:defRPr>
            </a:lvl8pPr>
            <a:lvl9pPr marL="0" marR="0" lvl="8" indent="0" algn="l" rtl="0">
              <a:spcBef>
                <a:spcPts val="0"/>
              </a:spcBef>
              <a:spcAft>
                <a:spcPts val="0"/>
              </a:spcAft>
              <a:buSzPts val="1400"/>
              <a:buNone/>
              <a:defRPr sz="3300" b="1" i="0" u="none" strike="noStrike" cap="none">
                <a:latin typeface="Arial"/>
                <a:ea typeface="Arial"/>
                <a:cs typeface="Arial"/>
                <a:sym typeface="Arial"/>
              </a:defRPr>
            </a:lvl9pPr>
          </a:lstStyle>
          <a:p>
            <a:endParaRPr lang="nl-BE"/>
          </a:p>
        </p:txBody>
      </p:sp>
      <p:sp>
        <p:nvSpPr>
          <p:cNvPr id="15" name="Shape 15"/>
          <p:cNvSpPr txBox="1">
            <a:spLocks noGrp="1"/>
          </p:cNvSpPr>
          <p:nvPr>
            <p:ph type="body" idx="1"/>
          </p:nvPr>
        </p:nvSpPr>
        <p:spPr>
          <a:xfrm>
            <a:off x="457200" y="1200150"/>
            <a:ext cx="8229600" cy="3943350"/>
          </a:xfrm>
          <a:prstGeom prst="rect">
            <a:avLst/>
          </a:prstGeom>
          <a:noFill/>
          <a:ln>
            <a:noFill/>
          </a:ln>
        </p:spPr>
        <p:txBody>
          <a:bodyPr spcFirstLastPara="1" wrap="square" lIns="91425" tIns="91425" rIns="91425" bIns="91425" anchor="t" anchorCtr="0"/>
          <a:lstStyle>
            <a:lvl1pPr marL="342900" marR="0" lvl="0" indent="-323850" algn="l" rtl="0">
              <a:spcBef>
                <a:spcPts val="525"/>
              </a:spcBef>
              <a:spcAft>
                <a:spcPts val="0"/>
              </a:spcAft>
              <a:buSzPts val="3200"/>
              <a:buFont typeface="Arial"/>
              <a:buChar char="•"/>
              <a:defRPr sz="2400" b="0" i="0" u="none" strike="noStrike" cap="none">
                <a:latin typeface="Arial"/>
                <a:ea typeface="Arial"/>
                <a:cs typeface="Arial"/>
                <a:sym typeface="Arial"/>
              </a:defRPr>
            </a:lvl1pPr>
            <a:lvl2pPr marL="685800" marR="0" lvl="1" indent="-323850" algn="l" rtl="0">
              <a:spcBef>
                <a:spcPts val="525"/>
              </a:spcBef>
              <a:spcAft>
                <a:spcPts val="0"/>
              </a:spcAft>
              <a:buSzPts val="3200"/>
              <a:buFont typeface="Arial"/>
              <a:buChar char="–"/>
              <a:defRPr sz="2400" b="0" i="0" u="none" strike="noStrike" cap="none">
                <a:latin typeface="Arial"/>
                <a:ea typeface="Arial"/>
                <a:cs typeface="Arial"/>
                <a:sym typeface="Arial"/>
              </a:defRPr>
            </a:lvl2pPr>
            <a:lvl3pPr marL="1028700" marR="0" lvl="2" indent="-323850" algn="l" rtl="0">
              <a:spcBef>
                <a:spcPts val="525"/>
              </a:spcBef>
              <a:spcAft>
                <a:spcPts val="0"/>
              </a:spcAft>
              <a:buSzPts val="3200"/>
              <a:buFont typeface="Arial"/>
              <a:buChar char="•"/>
              <a:defRPr sz="2400" b="0" i="0" u="none" strike="noStrike" cap="none">
                <a:latin typeface="Arial"/>
                <a:ea typeface="Arial"/>
                <a:cs typeface="Arial"/>
                <a:sym typeface="Arial"/>
              </a:defRPr>
            </a:lvl3pPr>
            <a:lvl4pPr marL="1371600" marR="0" lvl="3" indent="-323850" algn="l" rtl="0">
              <a:spcBef>
                <a:spcPts val="525"/>
              </a:spcBef>
              <a:spcAft>
                <a:spcPts val="0"/>
              </a:spcAft>
              <a:buSzPts val="3200"/>
              <a:buFont typeface="Arial"/>
              <a:buChar char="–"/>
              <a:defRPr sz="2400" b="0" i="0" u="none" strike="noStrike" cap="none">
                <a:latin typeface="Arial"/>
                <a:ea typeface="Arial"/>
                <a:cs typeface="Arial"/>
                <a:sym typeface="Arial"/>
              </a:defRPr>
            </a:lvl4pPr>
            <a:lvl5pPr marL="1714500" marR="0" lvl="4" indent="-323850" algn="l" rtl="0">
              <a:spcBef>
                <a:spcPts val="525"/>
              </a:spcBef>
              <a:spcAft>
                <a:spcPts val="0"/>
              </a:spcAft>
              <a:buSzPts val="3200"/>
              <a:buFont typeface="Arial"/>
              <a:buChar char="»"/>
              <a:defRPr sz="2400" b="0" i="0" u="none" strike="noStrike" cap="none">
                <a:latin typeface="Arial"/>
                <a:ea typeface="Arial"/>
                <a:cs typeface="Arial"/>
                <a:sym typeface="Arial"/>
              </a:defRPr>
            </a:lvl5pPr>
            <a:lvl6pPr marL="2057400" marR="0" lvl="5" indent="-323850" algn="l" rtl="0">
              <a:spcBef>
                <a:spcPts val="525"/>
              </a:spcBef>
              <a:spcAft>
                <a:spcPts val="0"/>
              </a:spcAft>
              <a:buSzPts val="3200"/>
              <a:buFont typeface="Arial"/>
              <a:buChar char="•"/>
              <a:defRPr sz="2400" b="0" i="0" u="none" strike="noStrike" cap="none">
                <a:latin typeface="Arial"/>
                <a:ea typeface="Arial"/>
                <a:cs typeface="Arial"/>
                <a:sym typeface="Arial"/>
              </a:defRPr>
            </a:lvl6pPr>
            <a:lvl7pPr marL="2400300" marR="0" lvl="6" indent="-323850" algn="l" rtl="0">
              <a:spcBef>
                <a:spcPts val="525"/>
              </a:spcBef>
              <a:spcAft>
                <a:spcPts val="0"/>
              </a:spcAft>
              <a:buSzPts val="3200"/>
              <a:buFont typeface="Arial"/>
              <a:buChar char="•"/>
              <a:defRPr sz="2400" b="0" i="0" u="none" strike="noStrike" cap="none">
                <a:latin typeface="Arial"/>
                <a:ea typeface="Arial"/>
                <a:cs typeface="Arial"/>
                <a:sym typeface="Arial"/>
              </a:defRPr>
            </a:lvl7pPr>
            <a:lvl8pPr marL="2743200" marR="0" lvl="7" indent="-323850" algn="l" rtl="0">
              <a:spcBef>
                <a:spcPts val="525"/>
              </a:spcBef>
              <a:spcAft>
                <a:spcPts val="0"/>
              </a:spcAft>
              <a:buSzPts val="3200"/>
              <a:buFont typeface="Arial"/>
              <a:buChar char="•"/>
              <a:defRPr sz="2400" b="0" i="0" u="none" strike="noStrike" cap="none">
                <a:latin typeface="Arial"/>
                <a:ea typeface="Arial"/>
                <a:cs typeface="Arial"/>
                <a:sym typeface="Arial"/>
              </a:defRPr>
            </a:lvl8pPr>
            <a:lvl9pPr marL="3086100" marR="0" lvl="8" indent="-323850" algn="l" rtl="0">
              <a:spcBef>
                <a:spcPts val="525"/>
              </a:spcBef>
              <a:spcAft>
                <a:spcPts val="0"/>
              </a:spcAft>
              <a:buSzPts val="3200"/>
              <a:buFont typeface="Arial"/>
              <a:buChar char="•"/>
              <a:defRPr sz="2400" b="0" i="0" u="none" strike="noStrike" cap="none">
                <a:latin typeface="Arial"/>
                <a:ea typeface="Arial"/>
                <a:cs typeface="Arial"/>
                <a:sym typeface="Arial"/>
              </a:defRPr>
            </a:lvl9pPr>
          </a:lstStyle>
          <a:p>
            <a:endParaRPr lang="nl-BE"/>
          </a:p>
        </p:txBody>
      </p:sp>
      <p:sp>
        <p:nvSpPr>
          <p:cNvPr id="16" name="Shape 16"/>
          <p:cNvSpPr txBox="1">
            <a:spLocks noGrp="1"/>
          </p:cNvSpPr>
          <p:nvPr>
            <p:ph type="sldNum" idx="12"/>
          </p:nvPr>
        </p:nvSpPr>
        <p:spPr>
          <a:xfrm>
            <a:off x="6553200" y="4767263"/>
            <a:ext cx="2133600" cy="278130"/>
          </a:xfrm>
          <a:prstGeom prst="rect">
            <a:avLst/>
          </a:prstGeom>
          <a:noFill/>
          <a:ln>
            <a:noFill/>
          </a:ln>
        </p:spPr>
        <p:txBody>
          <a:bodyPr spcFirstLastPara="1" wrap="square" lIns="45700" tIns="45700" rIns="45700" bIns="45700" anchor="t" anchorCtr="0">
            <a:noAutofit/>
          </a:bodyPr>
          <a:lstStyle>
            <a:lvl1pPr marL="0" marR="0" lvl="0" indent="0" algn="l" rtl="0">
              <a:spcBef>
                <a:spcPts val="0"/>
              </a:spcBef>
              <a:buNone/>
              <a:defRPr sz="1400">
                <a:latin typeface="Arial"/>
                <a:ea typeface="Arial"/>
                <a:cs typeface="Arial"/>
                <a:sym typeface="Arial"/>
              </a:defRPr>
            </a:lvl1pPr>
            <a:lvl2pPr marL="0" marR="0" lvl="1" indent="0" algn="l" rtl="0">
              <a:spcBef>
                <a:spcPts val="0"/>
              </a:spcBef>
              <a:buNone/>
              <a:defRPr sz="1400">
                <a:latin typeface="Arial"/>
                <a:ea typeface="Arial"/>
                <a:cs typeface="Arial"/>
                <a:sym typeface="Arial"/>
              </a:defRPr>
            </a:lvl2pPr>
            <a:lvl3pPr marL="0" marR="0" lvl="2" indent="0" algn="l" rtl="0">
              <a:spcBef>
                <a:spcPts val="0"/>
              </a:spcBef>
              <a:buNone/>
              <a:defRPr sz="1400">
                <a:latin typeface="Arial"/>
                <a:ea typeface="Arial"/>
                <a:cs typeface="Arial"/>
                <a:sym typeface="Arial"/>
              </a:defRPr>
            </a:lvl3pPr>
            <a:lvl4pPr marL="0" marR="0" lvl="3" indent="0" algn="l" rtl="0">
              <a:spcBef>
                <a:spcPts val="0"/>
              </a:spcBef>
              <a:buNone/>
              <a:defRPr sz="1400">
                <a:latin typeface="Arial"/>
                <a:ea typeface="Arial"/>
                <a:cs typeface="Arial"/>
                <a:sym typeface="Arial"/>
              </a:defRPr>
            </a:lvl4pPr>
            <a:lvl5pPr marL="0" marR="0" lvl="4" indent="0" algn="l" rtl="0">
              <a:spcBef>
                <a:spcPts val="0"/>
              </a:spcBef>
              <a:buNone/>
              <a:defRPr sz="1400">
                <a:latin typeface="Arial"/>
                <a:ea typeface="Arial"/>
                <a:cs typeface="Arial"/>
                <a:sym typeface="Arial"/>
              </a:defRPr>
            </a:lvl5pPr>
            <a:lvl6pPr marL="0" marR="0" lvl="5" indent="0" algn="l" rtl="0">
              <a:spcBef>
                <a:spcPts val="0"/>
              </a:spcBef>
              <a:buNone/>
              <a:defRPr sz="1400">
                <a:latin typeface="Arial"/>
                <a:ea typeface="Arial"/>
                <a:cs typeface="Arial"/>
                <a:sym typeface="Arial"/>
              </a:defRPr>
            </a:lvl6pPr>
            <a:lvl7pPr marL="0" marR="0" lvl="6" indent="0" algn="l" rtl="0">
              <a:spcBef>
                <a:spcPts val="0"/>
              </a:spcBef>
              <a:buNone/>
              <a:defRPr sz="1400">
                <a:latin typeface="Arial"/>
                <a:ea typeface="Arial"/>
                <a:cs typeface="Arial"/>
                <a:sym typeface="Arial"/>
              </a:defRPr>
            </a:lvl7pPr>
            <a:lvl8pPr marL="0" marR="0" lvl="7" indent="0" algn="l" rtl="0">
              <a:spcBef>
                <a:spcPts val="0"/>
              </a:spcBef>
              <a:buNone/>
              <a:defRPr sz="1400">
                <a:latin typeface="Arial"/>
                <a:ea typeface="Arial"/>
                <a:cs typeface="Arial"/>
                <a:sym typeface="Arial"/>
              </a:defRPr>
            </a:lvl8pPr>
            <a:lvl9pPr marL="0" marR="0" lvl="8" indent="0" algn="l" rtl="0">
              <a:spcBef>
                <a:spcPts val="0"/>
              </a:spcBef>
              <a:buNone/>
              <a:defRPr sz="1400">
                <a:latin typeface="Arial"/>
                <a:ea typeface="Arial"/>
                <a:cs typeface="Arial"/>
                <a:sym typeface="Arial"/>
              </a:defRPr>
            </a:lvl9pPr>
          </a:lstStyle>
          <a:p>
            <a:fld id="{00000000-1234-1234-1234-123412341234}" type="slidenum">
              <a:rPr lang="nl-BE" smtClean="0"/>
              <a:pPr/>
              <a:t>‹#›</a:t>
            </a:fld>
            <a:endParaRPr lang="nl-BE"/>
          </a:p>
        </p:txBody>
      </p:sp>
    </p:spTree>
    <p:extLst>
      <p:ext uri="{BB962C8B-B14F-4D97-AF65-F5344CB8AC3E}">
        <p14:creationId xmlns:p14="http://schemas.microsoft.com/office/powerpoint/2010/main" val="633593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9"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0"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CE4E33C0-43DC-4AB9-AFAB-31D7544B7A0D}" type="datetime1">
              <a:rPr lang="nl-BE" smtClean="0"/>
              <a:t>11/08/2020</a:t>
            </a:fld>
            <a:endParaRPr lang="nl-BE"/>
          </a:p>
        </p:txBody>
      </p:sp>
    </p:spTree>
    <p:extLst>
      <p:ext uri="{BB962C8B-B14F-4D97-AF65-F5344CB8AC3E}">
        <p14:creationId xmlns:p14="http://schemas.microsoft.com/office/powerpoint/2010/main" val="68308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66"/>
        <p:cNvGrpSpPr/>
        <p:nvPr/>
      </p:nvGrpSpPr>
      <p:grpSpPr>
        <a:xfrm>
          <a:off x="0" y="0"/>
          <a:ext cx="0" cy="0"/>
          <a:chOff x="0" y="0"/>
          <a:chExt cx="0" cy="0"/>
        </a:xfrm>
      </p:grpSpPr>
      <p:sp>
        <p:nvSpPr>
          <p:cNvPr id="367" name="Google Shape;367;p5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368" name="Google Shape;368;p59"/>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9" name="Google Shape;369;p59"/>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0" name="Google Shape;370;p59"/>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71" name="Google Shape;371;p59"/>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72" name="Google Shape;372;p5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6647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ussentitel">
    <p:bg>
      <p:bgPr>
        <a:solidFill>
          <a:srgbClr val="71C2FF"/>
        </a:solidFill>
        <a:effectLst/>
      </p:bgPr>
    </p:bg>
    <p:spTree>
      <p:nvGrpSpPr>
        <p:cNvPr id="1" name=""/>
        <p:cNvGrpSpPr/>
        <p:nvPr/>
      </p:nvGrpSpPr>
      <p:grpSpPr>
        <a:xfrm>
          <a:off x="0" y="0"/>
          <a:ext cx="0" cy="0"/>
          <a:chOff x="0" y="0"/>
          <a:chExt cx="0" cy="0"/>
        </a:xfrm>
      </p:grpSpPr>
      <p:sp>
        <p:nvSpPr>
          <p:cNvPr id="5" name="Rectangle 4"/>
          <p:cNvSpPr/>
          <p:nvPr userDrawn="1"/>
        </p:nvSpPr>
        <p:spPr>
          <a:xfrm>
            <a:off x="-2" y="0"/>
            <a:ext cx="1118154" cy="2221396"/>
          </a:xfrm>
          <a:prstGeom prst="rect">
            <a:avLst/>
          </a:prstGeom>
          <a:solidFill>
            <a:srgbClr val="7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8365"/>
            <a:ext cx="9144002" cy="3303011"/>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165" b="38112"/>
          <a:stretch/>
        </p:blipFill>
        <p:spPr>
          <a:xfrm>
            <a:off x="2" y="2392846"/>
            <a:ext cx="9143999" cy="2750654"/>
          </a:xfrm>
          <a:prstGeom prst="rect">
            <a:avLst/>
          </a:prstGeom>
        </p:spPr>
      </p:pic>
    </p:spTree>
    <p:extLst>
      <p:ext uri="{BB962C8B-B14F-4D97-AF65-F5344CB8AC3E}">
        <p14:creationId xmlns:p14="http://schemas.microsoft.com/office/powerpoint/2010/main" val="3835479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gelijking">
  <p:cSld name="Vergelijking">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457200" y="192608"/>
            <a:ext cx="8229600" cy="884025"/>
          </a:xfrm>
          <a:prstGeom prst="rect">
            <a:avLst/>
          </a:prstGeom>
          <a:noFill/>
          <a:ln>
            <a:noFill/>
          </a:ln>
        </p:spPr>
        <p:txBody>
          <a:bodyPr spcFirstLastPara="1" wrap="square" lIns="45700" tIns="45700" rIns="45700" bIns="45700" anchor="ctr" anchorCtr="0">
            <a:noAutofit/>
          </a:bodyPr>
          <a:lstStyle>
            <a:lvl1pPr lvl="0" algn="l" rtl="0">
              <a:spcBef>
                <a:spcPts val="0"/>
              </a:spcBef>
              <a:spcAft>
                <a:spcPts val="0"/>
              </a:spcAft>
              <a:buSzPts val="32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9"/>
          <p:cNvSpPr txBox="1">
            <a:spLocks noGrp="1"/>
          </p:cNvSpPr>
          <p:nvPr>
            <p:ph type="body" idx="1"/>
          </p:nvPr>
        </p:nvSpPr>
        <p:spPr>
          <a:xfrm>
            <a:off x="457200" y="1076599"/>
            <a:ext cx="4040100" cy="554625"/>
          </a:xfrm>
          <a:prstGeom prst="rect">
            <a:avLst/>
          </a:prstGeom>
          <a:noFill/>
          <a:ln>
            <a:noFill/>
          </a:ln>
        </p:spPr>
        <p:txBody>
          <a:bodyPr spcFirstLastPara="1" wrap="square" lIns="45700" tIns="45700" rIns="45700" bIns="45700" anchor="b" anchorCtr="0">
            <a:noAutofit/>
          </a:bodyPr>
          <a:lstStyle>
            <a:lvl1pPr marL="342900" lvl="0" indent="-171450" algn="l" rtl="0">
              <a:spcBef>
                <a:spcPts val="375"/>
              </a:spcBef>
              <a:spcAft>
                <a:spcPts val="0"/>
              </a:spcAft>
              <a:buSzPts val="2400"/>
              <a:buFont typeface="Arial"/>
              <a:buNone/>
              <a:defRPr sz="1800"/>
            </a:lvl1pPr>
            <a:lvl2pPr marL="685800" lvl="1" indent="-171450" algn="l" rtl="0">
              <a:spcBef>
                <a:spcPts val="375"/>
              </a:spcBef>
              <a:spcAft>
                <a:spcPts val="0"/>
              </a:spcAft>
              <a:buSzPts val="2400"/>
              <a:buFont typeface="Arial"/>
              <a:buNone/>
              <a:defRPr sz="1800"/>
            </a:lvl2pPr>
            <a:lvl3pPr marL="1028700" lvl="2" indent="-171450" algn="l" rtl="0">
              <a:spcBef>
                <a:spcPts val="375"/>
              </a:spcBef>
              <a:spcAft>
                <a:spcPts val="0"/>
              </a:spcAft>
              <a:buSzPts val="2400"/>
              <a:buFont typeface="Arial"/>
              <a:buNone/>
              <a:defRPr sz="1800"/>
            </a:lvl3pPr>
            <a:lvl4pPr marL="1371600" lvl="3" indent="-171450" algn="l" rtl="0">
              <a:spcBef>
                <a:spcPts val="375"/>
              </a:spcBef>
              <a:spcAft>
                <a:spcPts val="0"/>
              </a:spcAft>
              <a:buSzPts val="2400"/>
              <a:buFont typeface="Arial"/>
              <a:buNone/>
              <a:defRPr sz="1800"/>
            </a:lvl4pPr>
            <a:lvl5pPr marL="1714500" lvl="4" indent="-171450" algn="l" rtl="0">
              <a:spcBef>
                <a:spcPts val="375"/>
              </a:spcBef>
              <a:spcAft>
                <a:spcPts val="0"/>
              </a:spcAft>
              <a:buSzPts val="2400"/>
              <a:buFont typeface="Arial"/>
              <a:buNone/>
              <a:defRPr sz="1800"/>
            </a:lvl5pPr>
            <a:lvl6pPr marL="2057400" lvl="5" indent="-257175" algn="l" rtl="0">
              <a:spcBef>
                <a:spcPts val="525"/>
              </a:spcBef>
              <a:spcAft>
                <a:spcPts val="0"/>
              </a:spcAft>
              <a:buSzPts val="1800"/>
              <a:buChar char="•"/>
              <a:defRPr/>
            </a:lvl6pPr>
            <a:lvl7pPr marL="2400300" lvl="6" indent="-257175" algn="l" rtl="0">
              <a:spcBef>
                <a:spcPts val="525"/>
              </a:spcBef>
              <a:spcAft>
                <a:spcPts val="0"/>
              </a:spcAft>
              <a:buSzPts val="1800"/>
              <a:buChar char="•"/>
              <a:defRPr/>
            </a:lvl7pPr>
            <a:lvl8pPr marL="2743200" lvl="7" indent="-257175" algn="l" rtl="0">
              <a:spcBef>
                <a:spcPts val="525"/>
              </a:spcBef>
              <a:spcAft>
                <a:spcPts val="0"/>
              </a:spcAft>
              <a:buSzPts val="1800"/>
              <a:buChar char="•"/>
              <a:defRPr/>
            </a:lvl8pPr>
            <a:lvl9pPr marL="3086100" lvl="8" indent="-257175" algn="l" rtl="0">
              <a:spcBef>
                <a:spcPts val="525"/>
              </a:spcBef>
              <a:spcAft>
                <a:spcPts val="0"/>
              </a:spcAft>
              <a:buSzPts val="1800"/>
              <a:buChar char="•"/>
              <a:defRPr/>
            </a:lvl9pPr>
          </a:lstStyle>
          <a:p>
            <a:endParaRPr/>
          </a:p>
        </p:txBody>
      </p:sp>
      <p:sp>
        <p:nvSpPr>
          <p:cNvPr id="112" name="Google Shape;112;p19"/>
          <p:cNvSpPr txBox="1">
            <a:spLocks noGrp="1"/>
          </p:cNvSpPr>
          <p:nvPr>
            <p:ph type="sldNum" idx="12"/>
          </p:nvPr>
        </p:nvSpPr>
        <p:spPr>
          <a:xfrm>
            <a:off x="6553200" y="4767263"/>
            <a:ext cx="2133675" cy="278100"/>
          </a:xfrm>
          <a:prstGeom prst="rect">
            <a:avLst/>
          </a:prstGeom>
          <a:noFill/>
          <a:ln>
            <a:noFill/>
          </a:ln>
        </p:spPr>
        <p:txBody>
          <a:bodyPr spcFirstLastPara="1" wrap="square" lIns="45700" tIns="45700" rIns="45700" bIns="45700" anchor="t" anchorCtr="0">
            <a:noAutofit/>
          </a:bodyPr>
          <a:lstStyle>
            <a:lvl1pPr marL="0" lvl="0" indent="0" algn="l" rtl="0">
              <a:spcBef>
                <a:spcPts val="0"/>
              </a:spcBef>
              <a:buNone/>
              <a:defRPr>
                <a:latin typeface="Arial"/>
                <a:ea typeface="Arial"/>
                <a:cs typeface="Arial"/>
                <a:sym typeface="Arial"/>
              </a:defRPr>
            </a:lvl1pPr>
            <a:lvl2pPr marL="0" lvl="1" indent="0" algn="l" rtl="0">
              <a:spcBef>
                <a:spcPts val="0"/>
              </a:spcBef>
              <a:buNone/>
              <a:defRPr>
                <a:latin typeface="Arial"/>
                <a:ea typeface="Arial"/>
                <a:cs typeface="Arial"/>
                <a:sym typeface="Arial"/>
              </a:defRPr>
            </a:lvl2pPr>
            <a:lvl3pPr marL="0" lvl="2" indent="0" algn="l" rtl="0">
              <a:spcBef>
                <a:spcPts val="0"/>
              </a:spcBef>
              <a:buNone/>
              <a:defRPr>
                <a:latin typeface="Arial"/>
                <a:ea typeface="Arial"/>
                <a:cs typeface="Arial"/>
                <a:sym typeface="Arial"/>
              </a:defRPr>
            </a:lvl3pPr>
            <a:lvl4pPr marL="0" lvl="3" indent="0" algn="l" rtl="0">
              <a:spcBef>
                <a:spcPts val="0"/>
              </a:spcBef>
              <a:buNone/>
              <a:defRPr>
                <a:latin typeface="Arial"/>
                <a:ea typeface="Arial"/>
                <a:cs typeface="Arial"/>
                <a:sym typeface="Arial"/>
              </a:defRPr>
            </a:lvl4pPr>
            <a:lvl5pPr marL="0" lvl="4" indent="0" algn="l" rtl="0">
              <a:spcBef>
                <a:spcPts val="0"/>
              </a:spcBef>
              <a:buNone/>
              <a:defRPr>
                <a:latin typeface="Arial"/>
                <a:ea typeface="Arial"/>
                <a:cs typeface="Arial"/>
                <a:sym typeface="Arial"/>
              </a:defRPr>
            </a:lvl5pPr>
            <a:lvl6pPr marL="0" lvl="5" indent="0" algn="l" rtl="0">
              <a:spcBef>
                <a:spcPts val="0"/>
              </a:spcBef>
              <a:buNone/>
              <a:defRPr>
                <a:latin typeface="Arial"/>
                <a:ea typeface="Arial"/>
                <a:cs typeface="Arial"/>
                <a:sym typeface="Arial"/>
              </a:defRPr>
            </a:lvl6pPr>
            <a:lvl7pPr marL="0" lvl="6" indent="0" algn="l" rtl="0">
              <a:spcBef>
                <a:spcPts val="0"/>
              </a:spcBef>
              <a:buNone/>
              <a:defRPr>
                <a:latin typeface="Arial"/>
                <a:ea typeface="Arial"/>
                <a:cs typeface="Arial"/>
                <a:sym typeface="Arial"/>
              </a:defRPr>
            </a:lvl7pPr>
            <a:lvl8pPr marL="0" lvl="7" indent="0" algn="l" rtl="0">
              <a:spcBef>
                <a:spcPts val="0"/>
              </a:spcBef>
              <a:buNone/>
              <a:defRPr>
                <a:latin typeface="Arial"/>
                <a:ea typeface="Arial"/>
                <a:cs typeface="Arial"/>
                <a:sym typeface="Arial"/>
              </a:defRPr>
            </a:lvl8pPr>
            <a:lvl9pPr marL="0" lvl="8" indent="0" algn="l" rtl="0">
              <a:spcBef>
                <a:spcPts val="0"/>
              </a:spcBef>
              <a:buNone/>
              <a:defRPr>
                <a:latin typeface="Arial"/>
                <a:ea typeface="Arial"/>
                <a:cs typeface="Arial"/>
                <a:sym typeface="Arial"/>
              </a:defRPr>
            </a:lvl9pPr>
          </a:lstStyle>
          <a:p>
            <a:fld id="{00000000-1234-1234-1234-123412341234}" type="slidenum">
              <a:rPr lang="nl-BE" smtClean="0"/>
              <a:pPr/>
              <a:t>‹#›</a:t>
            </a:fld>
            <a:endParaRPr lang="nl-BE"/>
          </a:p>
        </p:txBody>
      </p:sp>
    </p:spTree>
    <p:extLst>
      <p:ext uri="{BB962C8B-B14F-4D97-AF65-F5344CB8AC3E}">
        <p14:creationId xmlns:p14="http://schemas.microsoft.com/office/powerpoint/2010/main" val="93303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8"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11/08/2020</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2200">
                <a:latin typeface="FlandersArtSans-Regular" panose="00000500000000000000" pitchFamily="2" charset="0"/>
              </a:defRPr>
            </a:lvl1pPr>
            <a:lvl2pPr>
              <a:lnSpc>
                <a:spcPct val="90000"/>
              </a:lnSpc>
              <a:buSzPct val="75000"/>
              <a:buFontTx/>
              <a:buBlip>
                <a:blip r:embed="rId3"/>
              </a:buBlip>
              <a:defRPr sz="220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19091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grpSp>
        <p:nvGrpSpPr>
          <p:cNvPr id="16" name="Groeperen 15"/>
          <p:cNvGrpSpPr/>
          <p:nvPr userDrawn="1"/>
        </p:nvGrpSpPr>
        <p:grpSpPr>
          <a:xfrm>
            <a:off x="288003" y="216001"/>
            <a:ext cx="6033505" cy="4699106"/>
            <a:chOff x="288001" y="288000"/>
            <a:chExt cx="6033505" cy="6265475"/>
          </a:xfrm>
          <a:solidFill>
            <a:schemeClr val="accent1"/>
          </a:solidFill>
        </p:grpSpPr>
        <p:sp>
          <p:nvSpPr>
            <p:cNvPr id="12" name="Rechthoek 11"/>
            <p:cNvSpPr>
              <a:spLocks/>
            </p:cNvSpPr>
            <p:nvPr userDrawn="1"/>
          </p:nvSpPr>
          <p:spPr>
            <a:xfrm>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3" name="Rechthoekige driehoek 12"/>
            <p:cNvSpPr/>
            <p:nvPr userDrawn="1"/>
          </p:nvSpPr>
          <p:spPr>
            <a:xfrm>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1332000" y="1917001"/>
            <a:ext cx="3816000" cy="1457999"/>
          </a:xfrm>
        </p:spPr>
        <p:txBody>
          <a:bodyPr wrap="square" anchor="t" anchorCtr="0">
            <a:noAutofit/>
          </a:bodyPr>
          <a:lstStyle>
            <a:lvl1pPr algn="l">
              <a:lnSpc>
                <a:spcPts val="3900"/>
              </a:lnSpc>
              <a:defRPr sz="39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1333577" y="3488229"/>
            <a:ext cx="3816000" cy="918000"/>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
        <p:nvSpPr>
          <p:cNvPr id="14"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1273513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grpSp>
        <p:nvGrpSpPr>
          <p:cNvPr id="12" name="Groeperen 11"/>
          <p:cNvGrpSpPr/>
          <p:nvPr userDrawn="1"/>
        </p:nvGrpSpPr>
        <p:grpSpPr>
          <a:xfrm>
            <a:off x="288000" y="214894"/>
            <a:ext cx="8553506" cy="4699106"/>
            <a:chOff x="288000" y="288000"/>
            <a:chExt cx="8553506" cy="6265475"/>
          </a:xfrm>
          <a:solidFill>
            <a:schemeClr val="accent1"/>
          </a:solidFill>
        </p:grpSpPr>
        <p:sp>
          <p:nvSpPr>
            <p:cNvPr id="10" name="Rechthoek 9"/>
            <p:cNvSpPr>
              <a:spLocks/>
            </p:cNvSpPr>
            <p:nvPr userDrawn="1"/>
          </p:nvSpPr>
          <p:spPr>
            <a:xfrm>
              <a:off x="288000" y="288000"/>
              <a:ext cx="6767999"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1" name="Rechthoekige driehoek 10"/>
            <p:cNvSpPr/>
            <p:nvPr userDrawn="1"/>
          </p:nvSpPr>
          <p:spPr>
            <a:xfrm>
              <a:off x="705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2304000" y="1890002"/>
            <a:ext cx="5342082" cy="1184783"/>
          </a:xfrm>
        </p:spPr>
        <p:txBody>
          <a:bodyPr anchor="b" anchorCtr="0">
            <a:noAutofit/>
          </a:bodyPr>
          <a:lstStyle>
            <a:lvl1pPr algn="l">
              <a:lnSpc>
                <a:spcPts val="4050"/>
              </a:lnSpc>
              <a:defRPr sz="41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2304000" y="3131027"/>
            <a:ext cx="5354606" cy="790281"/>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sp>
        <p:nvSpPr>
          <p:cNvPr id="13"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401875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grpSp>
        <p:nvGrpSpPr>
          <p:cNvPr id="4" name="Groeperen 3"/>
          <p:cNvGrpSpPr/>
          <p:nvPr userDrawn="1"/>
        </p:nvGrpSpPr>
        <p:grpSpPr>
          <a:xfrm>
            <a:off x="1476003" y="216001"/>
            <a:ext cx="7379999" cy="4699106"/>
            <a:chOff x="1476000" y="288000"/>
            <a:chExt cx="7379999" cy="6265475"/>
          </a:xfrm>
          <a:solidFill>
            <a:schemeClr val="accent1"/>
          </a:solidFill>
        </p:grpSpPr>
        <p:sp>
          <p:nvSpPr>
            <p:cNvPr id="8" name="Rechthoek 7"/>
            <p:cNvSpPr>
              <a:spLocks/>
            </p:cNvSpPr>
            <p:nvPr userDrawn="1"/>
          </p:nvSpPr>
          <p:spPr>
            <a:xfrm>
              <a:off x="3277896" y="288000"/>
              <a:ext cx="5578103"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0" name="Rechthoekige driehoek 9"/>
            <p:cNvSpPr/>
            <p:nvPr userDrawn="1"/>
          </p:nvSpPr>
          <p:spPr>
            <a:xfrm flipH="1">
              <a:off x="1476000" y="288000"/>
              <a:ext cx="1800000"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3996052" y="1578431"/>
            <a:ext cx="3816000" cy="1863000"/>
          </a:xfrm>
        </p:spPr>
        <p:txBody>
          <a:bodyPr anchor="t" anchorCtr="0">
            <a:noAutofit/>
          </a:bodyPr>
          <a:lstStyle>
            <a:lvl1pPr algn="l">
              <a:lnSpc>
                <a:spcPts val="4050"/>
              </a:lnSpc>
              <a:defRPr sz="4100"/>
            </a:lvl1pPr>
          </a:lstStyle>
          <a:p>
            <a:r>
              <a:rPr lang="nl-NL"/>
              <a:t>Klik om de stijl te bewerken</a:t>
            </a:r>
            <a:endParaRPr lang="nl-BE"/>
          </a:p>
        </p:txBody>
      </p:sp>
      <p:sp>
        <p:nvSpPr>
          <p:cNvPr id="3" name="Ondertitel 2"/>
          <p:cNvSpPr>
            <a:spLocks noGrp="1"/>
          </p:cNvSpPr>
          <p:nvPr>
            <p:ph type="subTitle" idx="1"/>
          </p:nvPr>
        </p:nvSpPr>
        <p:spPr>
          <a:xfrm>
            <a:off x="4000832" y="3473717"/>
            <a:ext cx="3816000" cy="918000"/>
          </a:xfrm>
          <a:prstGeom prst="rect">
            <a:avLst/>
          </a:prstGeom>
        </p:spPr>
        <p:txBody>
          <a:bodyPr bIns="0">
            <a:noAutofit/>
          </a:bodyPr>
          <a:lstStyle>
            <a:lvl1pPr marL="0" indent="0" algn="l">
              <a:lnSpc>
                <a:spcPts val="1320"/>
              </a:lnSpc>
              <a:spcBef>
                <a:spcPts val="0"/>
              </a:spcBef>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402" y="346274"/>
            <a:ext cx="1848750" cy="540000"/>
          </a:xfrm>
          <a:prstGeom prst="rect">
            <a:avLst/>
          </a:prstGeom>
        </p:spPr>
      </p:pic>
      <p:sp>
        <p:nvSpPr>
          <p:cNvPr id="12" name="Tijdelijke aanduiding voor tekst 2"/>
          <p:cNvSpPr>
            <a:spLocks noGrp="1"/>
          </p:cNvSpPr>
          <p:nvPr>
            <p:ph idx="12" hasCustomPrompt="1"/>
          </p:nvPr>
        </p:nvSpPr>
        <p:spPr>
          <a:xfrm>
            <a:off x="3636022" y="4533079"/>
            <a:ext cx="4773240" cy="264600"/>
          </a:xfrm>
          <a:prstGeom prst="rect">
            <a:avLst/>
          </a:prstGeom>
        </p:spPr>
        <p:txBody>
          <a:bodyPr vert="horz" lIns="0" tIns="0" rIns="0" bIns="0" rtlCol="0" anchor="t" anchorCtr="0">
            <a:noAutofit/>
          </a:bodyPr>
          <a:lstStyle>
            <a:lvl1pPr marL="0" indent="0" algn="r">
              <a:buFontTx/>
              <a:buNone/>
              <a:defRPr sz="1300">
                <a:latin typeface="FlandersArtSans-Regular" panose="00000500000000000000" pitchFamily="2" charset="0"/>
              </a:defRPr>
            </a:lvl1pPr>
            <a:lvl5pPr algn="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33842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5"/>
        <p:cNvGrpSpPr/>
        <p:nvPr/>
      </p:nvGrpSpPr>
      <p:grpSpPr>
        <a:xfrm>
          <a:off x="0" y="0"/>
          <a:ext cx="0" cy="0"/>
          <a:chOff x="0" y="0"/>
          <a:chExt cx="0" cy="0"/>
        </a:xfrm>
      </p:grpSpPr>
      <p:sp>
        <p:nvSpPr>
          <p:cNvPr id="26" name="Google Shape;26;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7" name="Google Shape;27;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 name="Google Shape;28;p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 name="Google Shape;29;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 name="Google Shape;30;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grpSp>
        <p:nvGrpSpPr>
          <p:cNvPr id="11" name="Groep 10"/>
          <p:cNvGrpSpPr/>
          <p:nvPr userDrawn="1"/>
        </p:nvGrpSpPr>
        <p:grpSpPr>
          <a:xfrm>
            <a:off x="-1" y="0"/>
            <a:ext cx="6228000" cy="5143500"/>
            <a:chOff x="288001" y="288000"/>
            <a:chExt cx="6033505" cy="6265475"/>
          </a:xfrm>
          <a:solidFill>
            <a:schemeClr val="accent1"/>
          </a:solidFill>
        </p:grpSpPr>
        <p:sp>
          <p:nvSpPr>
            <p:cNvPr id="9" name="Rechthoek 8"/>
            <p:cNvSpPr>
              <a:spLocks/>
            </p:cNvSpPr>
            <p:nvPr userDrawn="1"/>
          </p:nvSpPr>
          <p:spPr>
            <a:xfrm flipV="1">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0" name="Rechthoekige driehoek 9"/>
            <p:cNvSpPr/>
            <p:nvPr userDrawn="1"/>
          </p:nvSpPr>
          <p:spPr>
            <a:xfrm flipV="1">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7" name="Tijdelijke aanduiding voor dianummer 6"/>
          <p:cNvSpPr>
            <a:spLocks noGrp="1"/>
          </p:cNvSpPr>
          <p:nvPr>
            <p:ph type="sldNum" sz="quarter" idx="12"/>
          </p:nvPr>
        </p:nvSpPr>
        <p:spPr>
          <a:xfrm>
            <a:off x="6876017" y="4746210"/>
            <a:ext cx="2141621" cy="273844"/>
          </a:xfrm>
          <a:prstGeom prst="rect">
            <a:avLst/>
          </a:prstGeom>
        </p:spPr>
        <p:txBody>
          <a:bodyPr/>
          <a:lstStyle>
            <a:lvl1pPr>
              <a:defRPr sz="700">
                <a:latin typeface="FlandersArtSans-Regular" panose="00000500000000000000" pitchFamily="2" charset="0"/>
              </a:defRPr>
            </a:lvl1pPr>
          </a:lstStyle>
          <a:p>
            <a:fld id="{7749CDD0-7D77-4D23-9A27-F361E39BA472}" type="datetime1">
              <a:rPr lang="nl-BE" smtClean="0"/>
              <a:pPr/>
              <a:t>11/08/2020</a:t>
            </a:fld>
            <a:r>
              <a:rPr lang="nl-BE"/>
              <a:t> </a:t>
            </a:r>
            <a:r>
              <a:rPr lang="nl-BE" b="1"/>
              <a:t>│</a:t>
            </a:r>
            <a:fld id="{B263F6C6-2226-4286-8995-C42CB1E7C290}" type="slidenum">
              <a:rPr lang="nl-BE" smtClean="0"/>
              <a:pPr/>
              <a:t>‹#›</a:t>
            </a:fld>
            <a:endParaRPr lang="nl-BE"/>
          </a:p>
        </p:txBody>
      </p:sp>
      <p:sp>
        <p:nvSpPr>
          <p:cNvPr id="8" name="Titel 1"/>
          <p:cNvSpPr>
            <a:spLocks noGrp="1"/>
          </p:cNvSpPr>
          <p:nvPr>
            <p:ph type="ctrTitle"/>
          </p:nvPr>
        </p:nvSpPr>
        <p:spPr>
          <a:xfrm>
            <a:off x="1332003" y="567635"/>
            <a:ext cx="3456131" cy="1350000"/>
          </a:xfrm>
        </p:spPr>
        <p:txBody>
          <a:bodyPr anchor="b" anchorCtr="0">
            <a:noAutofit/>
          </a:bodyPr>
          <a:lstStyle>
            <a:lvl1pPr algn="l">
              <a:lnSpc>
                <a:spcPts val="2850"/>
              </a:lnSpc>
              <a:defRPr sz="28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5" name="Tijdelijke aanduiding voor inhoud 4"/>
          <p:cNvSpPr>
            <a:spLocks noGrp="1"/>
          </p:cNvSpPr>
          <p:nvPr>
            <p:ph sz="quarter" idx="13"/>
          </p:nvPr>
        </p:nvSpPr>
        <p:spPr>
          <a:xfrm>
            <a:off x="1332000" y="2240587"/>
            <a:ext cx="3112678" cy="2077574"/>
          </a:xfrm>
        </p:spPr>
        <p:txBody>
          <a:bodyPr/>
          <a:lstStyle>
            <a:lvl1pPr marL="0" indent="0">
              <a:lnSpc>
                <a:spcPts val="1875"/>
              </a:lnSpc>
              <a:spcBef>
                <a:spcPts val="0"/>
              </a:spcBef>
              <a:buFontTx/>
              <a:buNone/>
              <a:defRPr sz="1600">
                <a:latin typeface="FlandersArtSans-Regular" panose="00000500000000000000" pitchFamily="2" charset="0"/>
              </a:defRPr>
            </a:lvl1pPr>
            <a:lvl2pPr>
              <a:defRPr sz="1400"/>
            </a:lvl2pPr>
            <a:lvl3pPr>
              <a:defRPr sz="1400"/>
            </a:lvl3pPr>
            <a:lvl4pPr>
              <a:defRPr sz="1400"/>
            </a:lvl4pPr>
            <a:lvl5pPr>
              <a:defRPr sz="14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Tree>
    <p:extLst>
      <p:ext uri="{BB962C8B-B14F-4D97-AF65-F5344CB8AC3E}">
        <p14:creationId xmlns:p14="http://schemas.microsoft.com/office/powerpoint/2010/main" val="3210186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0" y="1512000"/>
            <a:ext cx="7416000" cy="1566000"/>
          </a:xfrm>
        </p:spPr>
        <p:txBody>
          <a:bodyPr anchor="b" anchorCtr="0">
            <a:noAutofit/>
          </a:bodyPr>
          <a:lstStyle>
            <a:lvl1pPr indent="0" algn="l">
              <a:lnSpc>
                <a:spcPts val="5400"/>
              </a:lnSpc>
              <a:defRPr sz="5400" b="0" i="0">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3" name="Ondertitel 2"/>
          <p:cNvSpPr>
            <a:spLocks noGrp="1"/>
          </p:cNvSpPr>
          <p:nvPr>
            <p:ph type="subTitle" idx="1"/>
          </p:nvPr>
        </p:nvSpPr>
        <p:spPr>
          <a:xfrm>
            <a:off x="1296000" y="3105001"/>
            <a:ext cx="7416000" cy="1241822"/>
          </a:xfrm>
        </p:spPr>
        <p:txBody>
          <a:bodyPr bIns="0">
            <a:noAutofit/>
          </a:bodyPr>
          <a:lstStyle>
            <a:lvl1pPr marL="0" indent="0" algn="l">
              <a:lnSpc>
                <a:spcPts val="1760"/>
              </a:lnSpc>
              <a:buNone/>
              <a:defRPr sz="1580">
                <a:latin typeface="FlandersArtSans-Regular" panose="000005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nl-BE"/>
          </a:p>
        </p:txBody>
      </p:sp>
      <p:sp>
        <p:nvSpPr>
          <p:cNvPr id="9" name="Tijdelijke aanduiding voor tekst 10"/>
          <p:cNvSpPr>
            <a:spLocks noGrp="1"/>
          </p:cNvSpPr>
          <p:nvPr>
            <p:ph type="body" sz="quarter" idx="15" hasCustomPrompt="1"/>
          </p:nvPr>
        </p:nvSpPr>
        <p:spPr>
          <a:xfrm>
            <a:off x="4426123" y="4771202"/>
            <a:ext cx="4435200" cy="264600"/>
          </a:xfrm>
        </p:spPr>
        <p:txBody>
          <a:bodyPr/>
          <a:lstStyle>
            <a:lvl1pPr marL="0" indent="0" algn="r">
              <a:buNone/>
              <a:defRPr sz="1700">
                <a:solidFill>
                  <a:schemeClr val="tx1"/>
                </a:solidFill>
                <a:latin typeface="FlandersArtSans-Regular" panose="00000500000000000000" pitchFamily="2" charset="0"/>
              </a:defRPr>
            </a:lvl1pPr>
          </a:lstStyle>
          <a:p>
            <a:pPr lvl="0"/>
            <a:r>
              <a:rPr lang="nl-NL"/>
              <a:t>KLIK OM DE MODELSTIJLEN TE BEWERKEN</a:t>
            </a:r>
          </a:p>
        </p:txBody>
      </p:sp>
    </p:spTree>
    <p:extLst>
      <p:ext uri="{BB962C8B-B14F-4D97-AF65-F5344CB8AC3E}">
        <p14:creationId xmlns:p14="http://schemas.microsoft.com/office/powerpoint/2010/main" val="436623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2" y="1517400"/>
            <a:ext cx="3108049" cy="1555200"/>
          </a:xfrm>
        </p:spPr>
        <p:txBody>
          <a:bodyPr anchor="b" anchorCtr="0">
            <a:noAutofit/>
          </a:bodyPr>
          <a:lstStyle>
            <a:lvl1pPr indent="0" algn="l">
              <a:lnSpc>
                <a:spcPts val="5400"/>
              </a:lnSpc>
              <a:defRPr sz="5400" b="0">
                <a:solidFill>
                  <a:schemeClr val="tx1"/>
                </a:solidFill>
                <a:latin typeface="FlandersArtSans-Bold" panose="00000800000000000000" pitchFamily="2" charset="0"/>
              </a:defRPr>
            </a:lvl1pPr>
          </a:lstStyle>
          <a:p>
            <a:r>
              <a:rPr lang="nl-NL"/>
              <a:t>Klik om stijl te bewerken</a:t>
            </a:r>
            <a:endParaRPr lang="nl-BE"/>
          </a:p>
        </p:txBody>
      </p:sp>
      <p:sp>
        <p:nvSpPr>
          <p:cNvPr id="3" name="Ondertitel 2"/>
          <p:cNvSpPr>
            <a:spLocks noGrp="1"/>
          </p:cNvSpPr>
          <p:nvPr>
            <p:ph type="subTitle" idx="1"/>
          </p:nvPr>
        </p:nvSpPr>
        <p:spPr>
          <a:xfrm>
            <a:off x="1296000" y="3115800"/>
            <a:ext cx="7416000" cy="1242000"/>
          </a:xfrm>
        </p:spPr>
        <p:txBody>
          <a:bodyPr bIns="0">
            <a:noAutofit/>
          </a:bodyPr>
          <a:lstStyle>
            <a:lvl1pPr marL="0" indent="0" algn="l">
              <a:lnSpc>
                <a:spcPts val="1760"/>
              </a:lnSpc>
              <a:buNone/>
              <a:defRPr sz="1600">
                <a:solidFill>
                  <a:schemeClr val="tx1"/>
                </a:solidFill>
                <a:latin typeface="FlandersArtSans-Regular" panose="000005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nl-BE"/>
          </a:p>
        </p:txBody>
      </p:sp>
      <p:sp>
        <p:nvSpPr>
          <p:cNvPr id="15" name="Tijdelijke aanduiding voor tekst 10"/>
          <p:cNvSpPr>
            <a:spLocks noGrp="1"/>
          </p:cNvSpPr>
          <p:nvPr>
            <p:ph type="body" sz="quarter" idx="15" hasCustomPrompt="1"/>
          </p:nvPr>
        </p:nvSpPr>
        <p:spPr>
          <a:xfrm>
            <a:off x="4426123" y="4771202"/>
            <a:ext cx="4435200" cy="264600"/>
          </a:xfrm>
        </p:spPr>
        <p:txBody>
          <a:bodyPr/>
          <a:lstStyle>
            <a:lvl1pPr marL="0" indent="0" algn="r">
              <a:buNone/>
              <a:defRPr sz="1700">
                <a:solidFill>
                  <a:schemeClr val="tx1"/>
                </a:solidFill>
                <a:latin typeface="FlandersArtSans-Regular" panose="00000500000000000000" pitchFamily="2" charset="0"/>
              </a:defRPr>
            </a:lvl1pPr>
          </a:lstStyle>
          <a:p>
            <a:pPr lvl="0"/>
            <a:r>
              <a:rPr lang="nl-NL"/>
              <a:t>KLIK OM DE MODELSTIJLEN TE BEWERKEN</a:t>
            </a:r>
          </a:p>
        </p:txBody>
      </p:sp>
    </p:spTree>
    <p:extLst>
      <p:ext uri="{BB962C8B-B14F-4D97-AF65-F5344CB8AC3E}">
        <p14:creationId xmlns:p14="http://schemas.microsoft.com/office/powerpoint/2010/main" val="1388536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4" y="567000"/>
            <a:ext cx="4400361" cy="1647000"/>
          </a:xfrm>
        </p:spPr>
        <p:txBody>
          <a:bodyPr anchor="t">
            <a:noAutofit/>
          </a:bodyPr>
          <a:lstStyle>
            <a:lvl1pPr indent="0" algn="l">
              <a:lnSpc>
                <a:spcPts val="3800"/>
              </a:lnSpc>
              <a:defRPr sz="3700" b="0" i="0">
                <a:solidFill>
                  <a:schemeClr val="tx1"/>
                </a:solidFill>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8" name="Tijdelijke aanduiding voor dianummer 6"/>
          <p:cNvSpPr>
            <a:spLocks noGrp="1"/>
          </p:cNvSpPr>
          <p:nvPr>
            <p:ph type="sldNum" sz="quarter" idx="12"/>
          </p:nvPr>
        </p:nvSpPr>
        <p:spPr>
          <a:xfrm>
            <a:off x="6876018" y="4752000"/>
            <a:ext cx="2141621" cy="273844"/>
          </a:xfrm>
        </p:spPr>
        <p:txBody>
          <a:bodyPr/>
          <a:lstStyle>
            <a:lvl1pPr>
              <a:defRPr sz="900">
                <a:solidFill>
                  <a:schemeClr val="tx1"/>
                </a:solidFill>
                <a:latin typeface="FlandersArtSans-Regular" panose="00000500000000000000" pitchFamily="2" charset="0"/>
              </a:defRPr>
            </a:lvl1pPr>
          </a:lstStyle>
          <a:p>
            <a:fld id="{7749CDD0-7D77-4D23-9A27-F361E39BA472}" type="datetime1">
              <a:rPr lang="nl-BE" smtClean="0"/>
              <a:pPr/>
              <a:t>11/08/2020</a:t>
            </a:fld>
            <a:r>
              <a:rPr lang="nl-BE"/>
              <a:t> </a:t>
            </a:r>
            <a:r>
              <a:rPr lang="nl-BE" b="1"/>
              <a:t>│</a:t>
            </a:r>
            <a:fld id="{B263F6C6-2226-4286-8995-C42CB1E7C290}" type="slidenum">
              <a:rPr lang="nl-BE" smtClean="0"/>
              <a:pPr/>
              <a:t>‹#›</a:t>
            </a:fld>
            <a:endParaRPr lang="nl-BE"/>
          </a:p>
        </p:txBody>
      </p:sp>
      <p:sp>
        <p:nvSpPr>
          <p:cNvPr id="12" name="Ondertitel 2"/>
          <p:cNvSpPr>
            <a:spLocks noGrp="1"/>
          </p:cNvSpPr>
          <p:nvPr>
            <p:ph type="subTitle" idx="1"/>
          </p:nvPr>
        </p:nvSpPr>
        <p:spPr>
          <a:xfrm>
            <a:off x="5176695" y="3143734"/>
            <a:ext cx="3408509" cy="1584679"/>
          </a:xfrm>
        </p:spPr>
        <p:txBody>
          <a:bodyPr lIns="0" tIns="0" rIns="0" bIns="0">
            <a:noAutofit/>
          </a:bodyPr>
          <a:lstStyle>
            <a:lvl1pPr marL="0" indent="0" algn="l">
              <a:lnSpc>
                <a:spcPts val="2500"/>
              </a:lnSpc>
              <a:spcBef>
                <a:spcPts val="0"/>
              </a:spcBef>
              <a:buNone/>
              <a:defRPr sz="2100">
                <a:solidFill>
                  <a:schemeClr val="tx1"/>
                </a:solidFill>
                <a:latin typeface="FlandersArtSans-Regular" panose="000005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nl-BE"/>
          </a:p>
        </p:txBody>
      </p:sp>
    </p:spTree>
    <p:extLst>
      <p:ext uri="{BB962C8B-B14F-4D97-AF65-F5344CB8AC3E}">
        <p14:creationId xmlns:p14="http://schemas.microsoft.com/office/powerpoint/2010/main" val="1271732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4" y="567000"/>
            <a:ext cx="3686547" cy="1647000"/>
          </a:xfrm>
        </p:spPr>
        <p:txBody>
          <a:bodyPr anchor="t">
            <a:noAutofit/>
          </a:bodyPr>
          <a:lstStyle>
            <a:lvl1pPr indent="0" algn="l">
              <a:lnSpc>
                <a:spcPts val="3800"/>
              </a:lnSpc>
              <a:defRPr sz="3700" b="0" i="0">
                <a:solidFill>
                  <a:schemeClr val="tx1"/>
                </a:solidFill>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8" name="Tijdelijke aanduiding voor dianummer 6"/>
          <p:cNvSpPr>
            <a:spLocks noGrp="1"/>
          </p:cNvSpPr>
          <p:nvPr>
            <p:ph type="sldNum" sz="quarter" idx="12"/>
          </p:nvPr>
        </p:nvSpPr>
        <p:spPr>
          <a:xfrm>
            <a:off x="6876018" y="4752000"/>
            <a:ext cx="2141621" cy="273844"/>
          </a:xfrm>
        </p:spPr>
        <p:txBody>
          <a:bodyPr/>
          <a:lstStyle>
            <a:lvl1pPr>
              <a:defRPr sz="900">
                <a:solidFill>
                  <a:schemeClr val="tx1"/>
                </a:solidFill>
                <a:latin typeface="FlandersArtSans-Regular" panose="00000500000000000000" pitchFamily="2" charset="0"/>
              </a:defRPr>
            </a:lvl1pPr>
          </a:lstStyle>
          <a:p>
            <a:fld id="{7749CDD0-7D77-4D23-9A27-F361E39BA472}" type="datetime1">
              <a:rPr lang="nl-BE" smtClean="0"/>
              <a:pPr/>
              <a:t>11/08/2020</a:t>
            </a:fld>
            <a:r>
              <a:rPr lang="nl-BE"/>
              <a:t> </a:t>
            </a:r>
            <a:r>
              <a:rPr lang="nl-BE" b="1"/>
              <a:t>│</a:t>
            </a:r>
            <a:fld id="{B263F6C6-2226-4286-8995-C42CB1E7C290}" type="slidenum">
              <a:rPr lang="nl-BE" smtClean="0"/>
              <a:pPr/>
              <a:t>‹#›</a:t>
            </a:fld>
            <a:endParaRPr lang="nl-BE"/>
          </a:p>
        </p:txBody>
      </p:sp>
    </p:spTree>
    <p:extLst>
      <p:ext uri="{BB962C8B-B14F-4D97-AF65-F5344CB8AC3E}">
        <p14:creationId xmlns:p14="http://schemas.microsoft.com/office/powerpoint/2010/main" val="23823599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296000" y="567000"/>
            <a:ext cx="7416000" cy="837000"/>
          </a:xfrm>
        </p:spPr>
        <p:txBody>
          <a:bodyPr anchor="t" anchorCtr="0"/>
          <a:lstStyle>
            <a:lvl1pPr>
              <a:defRPr b="0" i="0">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3" name="Tijdelijke aanduiding voor inhoud 2"/>
          <p:cNvSpPr>
            <a:spLocks noGrp="1"/>
          </p:cNvSpPr>
          <p:nvPr>
            <p:ph idx="1"/>
          </p:nvPr>
        </p:nvSpPr>
        <p:spPr>
          <a:xfrm>
            <a:off x="5320146" y="1431000"/>
            <a:ext cx="3391854" cy="2835000"/>
          </a:xfrm>
        </p:spPr>
        <p:txBody>
          <a:bodyPr bIns="0"/>
          <a:lstStyle>
            <a:lvl1pPr>
              <a:spcBef>
                <a:spcPts val="300"/>
              </a:spcBef>
              <a:defRPr sz="2000"/>
            </a:lvl1pPr>
            <a:lvl2pPr>
              <a:spcBef>
                <a:spcPts val="300"/>
              </a:spcBef>
              <a:defRPr sz="2000">
                <a:solidFill>
                  <a:schemeClr val="bg1">
                    <a:lumMod val="50000"/>
                  </a:schemeClr>
                </a:solidFill>
              </a:defRPr>
            </a:lvl2pPr>
            <a:lvl3pPr>
              <a:spcBef>
                <a:spcPts val="300"/>
              </a:spcBef>
              <a:defRPr sz="1600"/>
            </a:lvl3pPr>
            <a:lvl4pPr>
              <a:spcBef>
                <a:spcPts val="300"/>
              </a:spcBef>
              <a:defRPr sz="1600"/>
            </a:lvl4pPr>
            <a:lvl5pPr>
              <a:spcBef>
                <a:spcPts val="300"/>
              </a:spcBef>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jdelijke aanduiding voor dianummer 6"/>
          <p:cNvSpPr>
            <a:spLocks noGrp="1"/>
          </p:cNvSpPr>
          <p:nvPr>
            <p:ph type="sldNum" sz="quarter" idx="12"/>
          </p:nvPr>
        </p:nvSpPr>
        <p:spPr>
          <a:xfrm>
            <a:off x="6876018"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11/08/2020</a:t>
            </a:fld>
            <a:r>
              <a:rPr lang="nl-BE"/>
              <a:t> </a:t>
            </a:r>
            <a:r>
              <a:rPr lang="nl-BE" b="1"/>
              <a:t>│</a:t>
            </a:r>
            <a:fld id="{B263F6C6-2226-4286-8995-C42CB1E7C290}" type="slidenum">
              <a:rPr lang="nl-BE" smtClean="0"/>
              <a:pPr/>
              <a:t>‹#›</a:t>
            </a:fld>
            <a:endParaRPr lang="nl-BE"/>
          </a:p>
        </p:txBody>
      </p:sp>
      <p:sp>
        <p:nvSpPr>
          <p:cNvPr id="5" name="Tijdelijke aanduiding voor afbeelding 4"/>
          <p:cNvSpPr>
            <a:spLocks noGrp="1"/>
          </p:cNvSpPr>
          <p:nvPr>
            <p:ph type="pic" sz="quarter" idx="13"/>
          </p:nvPr>
        </p:nvSpPr>
        <p:spPr>
          <a:xfrm>
            <a:off x="1294228" y="1431000"/>
            <a:ext cx="3708000" cy="2835000"/>
          </a:xfrm>
        </p:spPr>
        <p:txBody>
          <a:bodyPr anchor="ctr"/>
          <a:lstStyle>
            <a:lvl1pPr algn="ctr">
              <a:buNone/>
              <a:defRPr>
                <a:solidFill>
                  <a:srgbClr val="FF0000"/>
                </a:solidFill>
              </a:defRPr>
            </a:lvl1pPr>
          </a:lstStyle>
          <a:p>
            <a:r>
              <a:rPr lang="nl-NL"/>
              <a:t>Klik op het pictogram als u een afbeelding wilt toevoegen</a:t>
            </a:r>
            <a:endParaRPr lang="nl-BE"/>
          </a:p>
        </p:txBody>
      </p:sp>
    </p:spTree>
    <p:extLst>
      <p:ext uri="{BB962C8B-B14F-4D97-AF65-F5344CB8AC3E}">
        <p14:creationId xmlns:p14="http://schemas.microsoft.com/office/powerpoint/2010/main" val="3607424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1296000" y="567000"/>
            <a:ext cx="7416000" cy="837000"/>
          </a:xfrm>
        </p:spPr>
        <p:txBody>
          <a:bodyPr anchor="t" anchorCtr="0"/>
          <a:lstStyle>
            <a:lvl1pPr>
              <a:defRPr b="0" i="0">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3" name="Tijdelijke aanduiding voor inhoud 2"/>
          <p:cNvSpPr>
            <a:spLocks noGrp="1"/>
          </p:cNvSpPr>
          <p:nvPr>
            <p:ph sz="half" idx="1"/>
          </p:nvPr>
        </p:nvSpPr>
        <p:spPr>
          <a:xfrm>
            <a:off x="1296000" y="1431000"/>
            <a:ext cx="3708000" cy="2835000"/>
          </a:xfrm>
        </p:spPr>
        <p:txBody>
          <a:bodyPr bIns="0"/>
          <a:lstStyle>
            <a:lvl1pPr>
              <a:spcBef>
                <a:spcPts val="300"/>
              </a:spcBef>
              <a:defRPr sz="2000">
                <a:latin typeface="FlandersArtSans-Bold" panose="00000800000000000000" pitchFamily="2" charset="0"/>
              </a:defRPr>
            </a:lvl1pPr>
            <a:lvl2pPr>
              <a:spcBef>
                <a:spcPts val="300"/>
              </a:spcBef>
              <a:defRPr sz="2000">
                <a:solidFill>
                  <a:schemeClr val="bg1">
                    <a:lumMod val="50000"/>
                  </a:schemeClr>
                </a:solidFill>
                <a:latin typeface="FlandersArtSans-Regular" panose="00000500000000000000" pitchFamily="2" charset="0"/>
              </a:defRPr>
            </a:lvl2pPr>
            <a:lvl3pPr>
              <a:spcBef>
                <a:spcPts val="300"/>
              </a:spcBef>
              <a:defRPr sz="1800">
                <a:latin typeface="FlandersArtSans-Regular" panose="00000500000000000000" pitchFamily="2" charset="0"/>
              </a:defRPr>
            </a:lvl3pPr>
            <a:lvl4pPr>
              <a:spcBef>
                <a:spcPts val="300"/>
              </a:spcBef>
              <a:defRPr sz="1800">
                <a:latin typeface="FlandersArtSans-Regular" panose="00000500000000000000" pitchFamily="2" charset="0"/>
              </a:defRPr>
            </a:lvl4pPr>
            <a:lvl5pPr>
              <a:spcBef>
                <a:spcPts val="300"/>
              </a:spcBef>
              <a:defRPr sz="1800">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ianummer 6"/>
          <p:cNvSpPr>
            <a:spLocks noGrp="1"/>
          </p:cNvSpPr>
          <p:nvPr>
            <p:ph type="sldNum" sz="quarter" idx="12"/>
          </p:nvPr>
        </p:nvSpPr>
        <p:spPr>
          <a:xfrm>
            <a:off x="6876018"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11/08/2020</a:t>
            </a:fld>
            <a:r>
              <a:rPr lang="nl-BE"/>
              <a:t> </a:t>
            </a:r>
            <a:r>
              <a:rPr lang="nl-BE" b="1"/>
              <a:t>│</a:t>
            </a:r>
            <a:fld id="{B263F6C6-2226-4286-8995-C42CB1E7C290}" type="slidenum">
              <a:rPr lang="nl-BE" smtClean="0"/>
              <a:pPr/>
              <a:t>‹#›</a:t>
            </a:fld>
            <a:endParaRPr lang="nl-BE"/>
          </a:p>
        </p:txBody>
      </p:sp>
      <p:sp>
        <p:nvSpPr>
          <p:cNvPr id="10" name="Tijdelijke aanduiding voor inhoud 3"/>
          <p:cNvSpPr>
            <a:spLocks noGrp="1"/>
          </p:cNvSpPr>
          <p:nvPr>
            <p:ph sz="half" idx="13"/>
          </p:nvPr>
        </p:nvSpPr>
        <p:spPr>
          <a:xfrm>
            <a:off x="5040000" y="1431000"/>
            <a:ext cx="3672000" cy="2835000"/>
          </a:xfrm>
        </p:spPr>
        <p:txBody>
          <a:bodyPr bIns="0"/>
          <a:lstStyle>
            <a:lvl1pPr>
              <a:defRPr sz="2000">
                <a:latin typeface="FlandersArtSans-Bold" panose="00000800000000000000" pitchFamily="2" charset="0"/>
              </a:defRPr>
            </a:lvl1pPr>
            <a:lvl2pPr>
              <a:spcBef>
                <a:spcPts val="300"/>
              </a:spcBef>
              <a:defRPr sz="2000">
                <a:solidFill>
                  <a:schemeClr val="bg1">
                    <a:lumMod val="50000"/>
                  </a:schemeClr>
                </a:solidFill>
                <a:latin typeface="FlandersArtSans-Regular" panose="00000500000000000000" pitchFamily="2" charset="0"/>
              </a:defRPr>
            </a:lvl2pPr>
            <a:lvl3pPr>
              <a:spcBef>
                <a:spcPts val="300"/>
              </a:spcBef>
              <a:defRPr sz="1800">
                <a:latin typeface="FlandersArtSans-Regular" panose="00000500000000000000" pitchFamily="2" charset="0"/>
              </a:defRPr>
            </a:lvl3pPr>
            <a:lvl4pPr>
              <a:spcBef>
                <a:spcPts val="300"/>
              </a:spcBef>
              <a:defRPr sz="1800">
                <a:latin typeface="FlandersArtSans-Regular" panose="00000500000000000000" pitchFamily="2" charset="0"/>
              </a:defRPr>
            </a:lvl4pPr>
            <a:lvl5pPr>
              <a:spcBef>
                <a:spcPts val="300"/>
              </a:spcBef>
              <a:defRPr sz="1800">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694369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8"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11/08/2020</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2200">
                <a:latin typeface="FlandersArtSans-Regular" panose="00000500000000000000" pitchFamily="2" charset="0"/>
              </a:defRPr>
            </a:lvl1pPr>
            <a:lvl2pPr>
              <a:lnSpc>
                <a:spcPct val="90000"/>
              </a:lnSpc>
              <a:buSzPct val="75000"/>
              <a:buFontTx/>
              <a:buBlip>
                <a:blip r:embed="rId3"/>
              </a:buBlip>
              <a:defRPr sz="220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10898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ussentitel">
    <p:bg>
      <p:bgPr>
        <a:solidFill>
          <a:srgbClr val="71C2FF"/>
        </a:solidFill>
        <a:effectLst/>
      </p:bgPr>
    </p:bg>
    <p:spTree>
      <p:nvGrpSpPr>
        <p:cNvPr id="1" name=""/>
        <p:cNvGrpSpPr/>
        <p:nvPr/>
      </p:nvGrpSpPr>
      <p:grpSpPr>
        <a:xfrm>
          <a:off x="0" y="0"/>
          <a:ext cx="0" cy="0"/>
          <a:chOff x="0" y="0"/>
          <a:chExt cx="0" cy="0"/>
        </a:xfrm>
      </p:grpSpPr>
      <p:sp>
        <p:nvSpPr>
          <p:cNvPr id="5" name="Rectangle 4"/>
          <p:cNvSpPr/>
          <p:nvPr userDrawn="1"/>
        </p:nvSpPr>
        <p:spPr>
          <a:xfrm>
            <a:off x="-2" y="0"/>
            <a:ext cx="1118154" cy="2221396"/>
          </a:xfrm>
          <a:prstGeom prst="rect">
            <a:avLst/>
          </a:prstGeom>
          <a:solidFill>
            <a:srgbClr val="7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8365"/>
            <a:ext cx="9144002" cy="3303011"/>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165" b="38112"/>
          <a:stretch/>
        </p:blipFill>
        <p:spPr>
          <a:xfrm>
            <a:off x="2" y="2392846"/>
            <a:ext cx="9143999" cy="2750654"/>
          </a:xfrm>
          <a:prstGeom prst="rect">
            <a:avLst/>
          </a:prstGeom>
        </p:spPr>
      </p:pic>
    </p:spTree>
    <p:extLst>
      <p:ext uri="{BB962C8B-B14F-4D97-AF65-F5344CB8AC3E}">
        <p14:creationId xmlns:p14="http://schemas.microsoft.com/office/powerpoint/2010/main" val="1780998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ussentitel">
    <p:bg>
      <p:bgPr>
        <a:solidFill>
          <a:srgbClr val="71C2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00" y="-58365"/>
            <a:ext cx="8833834" cy="1409225"/>
          </a:xfrm>
          <a:prstGeom prst="rect">
            <a:avLst/>
          </a:prstGeom>
        </p:spPr>
      </p:pic>
      <p:pic>
        <p:nvPicPr>
          <p:cNvPr id="2" name="Picture 1"/>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00" y="800101"/>
            <a:ext cx="8848800" cy="4350759"/>
          </a:xfrm>
          <a:prstGeom prst="rect">
            <a:avLst/>
          </a:prstGeom>
          <a:noFill/>
          <a:effectLst>
            <a:glow>
              <a:schemeClr val="accent1"/>
            </a:glow>
          </a:effectLst>
        </p:spPr>
      </p:pic>
    </p:spTree>
    <p:extLst>
      <p:ext uri="{BB962C8B-B14F-4D97-AF65-F5344CB8AC3E}">
        <p14:creationId xmlns:p14="http://schemas.microsoft.com/office/powerpoint/2010/main" val="4184005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31"/>
        <p:cNvGrpSpPr/>
        <p:nvPr/>
      </p:nvGrpSpPr>
      <p:grpSpPr>
        <a:xfrm>
          <a:off x="0" y="0"/>
          <a:ext cx="0" cy="0"/>
          <a:chOff x="0" y="0"/>
          <a:chExt cx="0" cy="0"/>
        </a:xfrm>
      </p:grpSpPr>
      <p:sp>
        <p:nvSpPr>
          <p:cNvPr id="32" name="Google Shape;32;p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0" y="1512000"/>
            <a:ext cx="7416000" cy="1566000"/>
          </a:xfrm>
        </p:spPr>
        <p:txBody>
          <a:bodyPr anchor="b" anchorCtr="0">
            <a:noAutofit/>
          </a:bodyPr>
          <a:lstStyle>
            <a:lvl1pPr indent="0" algn="l">
              <a:lnSpc>
                <a:spcPts val="5400"/>
              </a:lnSpc>
              <a:defRPr sz="5400" b="0" i="0">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3" name="Ondertitel 2"/>
          <p:cNvSpPr>
            <a:spLocks noGrp="1"/>
          </p:cNvSpPr>
          <p:nvPr>
            <p:ph type="subTitle" idx="1"/>
          </p:nvPr>
        </p:nvSpPr>
        <p:spPr>
          <a:xfrm>
            <a:off x="1296000" y="3105001"/>
            <a:ext cx="7416000" cy="1241822"/>
          </a:xfrm>
        </p:spPr>
        <p:txBody>
          <a:bodyPr bIns="0">
            <a:noAutofit/>
          </a:bodyPr>
          <a:lstStyle>
            <a:lvl1pPr marL="0" indent="0" algn="l">
              <a:lnSpc>
                <a:spcPts val="1760"/>
              </a:lnSpc>
              <a:buNone/>
              <a:defRPr sz="1580">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
        <p:nvSpPr>
          <p:cNvPr id="9" name="Tijdelijke aanduiding voor tekst 10"/>
          <p:cNvSpPr>
            <a:spLocks noGrp="1"/>
          </p:cNvSpPr>
          <p:nvPr>
            <p:ph type="body" sz="quarter" idx="15" hasCustomPrompt="1"/>
          </p:nvPr>
        </p:nvSpPr>
        <p:spPr>
          <a:xfrm>
            <a:off x="4426123" y="4771202"/>
            <a:ext cx="4435200" cy="264600"/>
          </a:xfrm>
        </p:spPr>
        <p:txBody>
          <a:bodyPr/>
          <a:lstStyle>
            <a:lvl1pPr marL="0" indent="0" algn="r">
              <a:buNone/>
              <a:defRPr sz="1700">
                <a:solidFill>
                  <a:schemeClr val="tx1"/>
                </a:solidFill>
                <a:latin typeface="FlandersArtSans-Regular" panose="00000500000000000000" pitchFamily="2" charset="0"/>
              </a:defRPr>
            </a:lvl1pPr>
          </a:lstStyle>
          <a:p>
            <a:pPr lvl="0"/>
            <a:r>
              <a:rPr lang="nl-NL" dirty="0"/>
              <a:t>KLIK OM DE MODELSTIJLEN TE BEWERKEN</a:t>
            </a:r>
          </a:p>
        </p:txBody>
      </p:sp>
    </p:spTree>
    <p:extLst>
      <p:ext uri="{BB962C8B-B14F-4D97-AF65-F5344CB8AC3E}">
        <p14:creationId xmlns:p14="http://schemas.microsoft.com/office/powerpoint/2010/main" val="42321001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1" y="1517400"/>
            <a:ext cx="3108049" cy="1555200"/>
          </a:xfrm>
        </p:spPr>
        <p:txBody>
          <a:bodyPr anchor="b" anchorCtr="0">
            <a:noAutofit/>
          </a:bodyPr>
          <a:lstStyle>
            <a:lvl1pPr indent="0" algn="l">
              <a:lnSpc>
                <a:spcPts val="5400"/>
              </a:lnSpc>
              <a:defRPr sz="5400" b="0">
                <a:solidFill>
                  <a:schemeClr val="tx1"/>
                </a:solidFill>
                <a:latin typeface="FlandersArtSans-Bold" panose="00000800000000000000" pitchFamily="2" charset="0"/>
              </a:defRPr>
            </a:lvl1pPr>
          </a:lstStyle>
          <a:p>
            <a:r>
              <a:rPr lang="nl-NL"/>
              <a:t>Klik om stijl te bewerken</a:t>
            </a:r>
            <a:endParaRPr lang="nl-BE" dirty="0"/>
          </a:p>
        </p:txBody>
      </p:sp>
      <p:sp>
        <p:nvSpPr>
          <p:cNvPr id="3" name="Ondertitel 2"/>
          <p:cNvSpPr>
            <a:spLocks noGrp="1"/>
          </p:cNvSpPr>
          <p:nvPr>
            <p:ph type="subTitle" idx="1"/>
          </p:nvPr>
        </p:nvSpPr>
        <p:spPr>
          <a:xfrm>
            <a:off x="1296000" y="3115800"/>
            <a:ext cx="7416000" cy="1242000"/>
          </a:xfrm>
        </p:spPr>
        <p:txBody>
          <a:bodyPr bIns="0">
            <a:noAutofit/>
          </a:bodyPr>
          <a:lstStyle>
            <a:lvl1pPr marL="0" indent="0" algn="l">
              <a:lnSpc>
                <a:spcPts val="1760"/>
              </a:lnSpc>
              <a:buNone/>
              <a:defRPr sz="1600">
                <a:solidFill>
                  <a:schemeClr val="tx1"/>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
        <p:nvSpPr>
          <p:cNvPr id="15" name="Tijdelijke aanduiding voor tekst 10"/>
          <p:cNvSpPr>
            <a:spLocks noGrp="1"/>
          </p:cNvSpPr>
          <p:nvPr>
            <p:ph type="body" sz="quarter" idx="15" hasCustomPrompt="1"/>
          </p:nvPr>
        </p:nvSpPr>
        <p:spPr>
          <a:xfrm>
            <a:off x="4426123" y="4771202"/>
            <a:ext cx="4435200" cy="264600"/>
          </a:xfrm>
        </p:spPr>
        <p:txBody>
          <a:bodyPr/>
          <a:lstStyle>
            <a:lvl1pPr marL="0" indent="0" algn="r">
              <a:buNone/>
              <a:defRPr sz="1700">
                <a:solidFill>
                  <a:schemeClr val="tx1"/>
                </a:solidFill>
                <a:latin typeface="FlandersArtSans-Regular" panose="00000500000000000000" pitchFamily="2" charset="0"/>
              </a:defRPr>
            </a:lvl1pPr>
          </a:lstStyle>
          <a:p>
            <a:pPr lvl="0"/>
            <a:r>
              <a:rPr lang="nl-NL" dirty="0"/>
              <a:t>KLIK OM DE MODELSTIJLEN TE BEWERKEN</a:t>
            </a:r>
          </a:p>
        </p:txBody>
      </p:sp>
    </p:spTree>
    <p:extLst>
      <p:ext uri="{BB962C8B-B14F-4D97-AF65-F5344CB8AC3E}">
        <p14:creationId xmlns:p14="http://schemas.microsoft.com/office/powerpoint/2010/main" val="3701571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3" y="567000"/>
            <a:ext cx="4400361" cy="1647000"/>
          </a:xfrm>
        </p:spPr>
        <p:txBody>
          <a:bodyPr anchor="t">
            <a:noAutofit/>
          </a:bodyPr>
          <a:lstStyle>
            <a:lvl1pPr indent="0" algn="l">
              <a:lnSpc>
                <a:spcPts val="3800"/>
              </a:lnSpc>
              <a:defRPr sz="3700" b="0" i="0">
                <a:solidFill>
                  <a:schemeClr val="tx1"/>
                </a:solidFill>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8" name="Tijdelijke aanduiding voor dianummer 6"/>
          <p:cNvSpPr>
            <a:spLocks noGrp="1"/>
          </p:cNvSpPr>
          <p:nvPr>
            <p:ph type="sldNum" sz="quarter" idx="12"/>
          </p:nvPr>
        </p:nvSpPr>
        <p:spPr>
          <a:xfrm>
            <a:off x="6876017" y="4752000"/>
            <a:ext cx="2141621" cy="273844"/>
          </a:xfrm>
        </p:spPr>
        <p:txBody>
          <a:bodyPr/>
          <a:lstStyle>
            <a:lvl1pPr>
              <a:defRPr sz="900">
                <a:solidFill>
                  <a:schemeClr val="tx1"/>
                </a:solidFill>
                <a:latin typeface="FlandersArtSans-Regular" panose="00000500000000000000" pitchFamily="2" charset="0"/>
              </a:defRPr>
            </a:lvl1pPr>
          </a:lstStyle>
          <a:p>
            <a:fld id="{7749CDD0-7D77-4D23-9A27-F361E39BA472}" type="datetime1">
              <a:rPr lang="nl-BE" smtClean="0"/>
              <a:pPr/>
              <a:t>11/08/2020</a:t>
            </a:fld>
            <a:r>
              <a:rPr lang="nl-BE"/>
              <a:t> </a:t>
            </a:r>
            <a:r>
              <a:rPr lang="nl-BE" b="1"/>
              <a:t>│</a:t>
            </a:r>
            <a:fld id="{B263F6C6-2226-4286-8995-C42CB1E7C290}" type="slidenum">
              <a:rPr lang="nl-BE" smtClean="0"/>
              <a:pPr/>
              <a:t>‹#›</a:t>
            </a:fld>
            <a:endParaRPr lang="nl-BE" dirty="0"/>
          </a:p>
        </p:txBody>
      </p:sp>
      <p:sp>
        <p:nvSpPr>
          <p:cNvPr id="12" name="Ondertitel 2"/>
          <p:cNvSpPr>
            <a:spLocks noGrp="1"/>
          </p:cNvSpPr>
          <p:nvPr>
            <p:ph type="subTitle" idx="1"/>
          </p:nvPr>
        </p:nvSpPr>
        <p:spPr>
          <a:xfrm>
            <a:off x="5176694" y="3143733"/>
            <a:ext cx="3408509" cy="1584679"/>
          </a:xfrm>
        </p:spPr>
        <p:txBody>
          <a:bodyPr lIns="0" tIns="0" rIns="0" bIns="0">
            <a:noAutofit/>
          </a:bodyPr>
          <a:lstStyle>
            <a:lvl1pPr marL="0" indent="0" algn="l">
              <a:lnSpc>
                <a:spcPts val="2500"/>
              </a:lnSpc>
              <a:spcBef>
                <a:spcPts val="0"/>
              </a:spcBef>
              <a:buNone/>
              <a:defRPr sz="2100">
                <a:solidFill>
                  <a:schemeClr val="tx1"/>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Tree>
    <p:extLst>
      <p:ext uri="{BB962C8B-B14F-4D97-AF65-F5344CB8AC3E}">
        <p14:creationId xmlns:p14="http://schemas.microsoft.com/office/powerpoint/2010/main" val="35552484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3" y="567000"/>
            <a:ext cx="3686547" cy="1647000"/>
          </a:xfrm>
        </p:spPr>
        <p:txBody>
          <a:bodyPr anchor="t">
            <a:noAutofit/>
          </a:bodyPr>
          <a:lstStyle>
            <a:lvl1pPr indent="0" algn="l">
              <a:lnSpc>
                <a:spcPts val="3800"/>
              </a:lnSpc>
              <a:defRPr sz="3700" b="0" i="0">
                <a:solidFill>
                  <a:schemeClr val="tx1"/>
                </a:solidFill>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8" name="Tijdelijke aanduiding voor dianummer 6"/>
          <p:cNvSpPr>
            <a:spLocks noGrp="1"/>
          </p:cNvSpPr>
          <p:nvPr>
            <p:ph type="sldNum" sz="quarter" idx="12"/>
          </p:nvPr>
        </p:nvSpPr>
        <p:spPr>
          <a:xfrm>
            <a:off x="6876017" y="4752000"/>
            <a:ext cx="2141621" cy="273844"/>
          </a:xfrm>
        </p:spPr>
        <p:txBody>
          <a:bodyPr/>
          <a:lstStyle>
            <a:lvl1pPr>
              <a:defRPr sz="900">
                <a:solidFill>
                  <a:schemeClr val="tx1"/>
                </a:solidFill>
                <a:latin typeface="FlandersArtSans-Regular" panose="00000500000000000000" pitchFamily="2" charset="0"/>
              </a:defRPr>
            </a:lvl1pPr>
          </a:lstStyle>
          <a:p>
            <a:fld id="{7749CDD0-7D77-4D23-9A27-F361E39BA472}" type="datetime1">
              <a:rPr lang="nl-BE" smtClean="0"/>
              <a:pPr/>
              <a:t>11/08/2020</a:t>
            </a:fld>
            <a:r>
              <a:rPr lang="nl-BE"/>
              <a:t> </a:t>
            </a:r>
            <a:r>
              <a:rPr lang="nl-BE" b="1"/>
              <a:t>│</a:t>
            </a:r>
            <a:fld id="{B263F6C6-2226-4286-8995-C42CB1E7C290}" type="slidenum">
              <a:rPr lang="nl-BE" smtClean="0"/>
              <a:pPr/>
              <a:t>‹#›</a:t>
            </a:fld>
            <a:endParaRPr lang="nl-BE" dirty="0"/>
          </a:p>
        </p:txBody>
      </p:sp>
    </p:spTree>
    <p:extLst>
      <p:ext uri="{BB962C8B-B14F-4D97-AF65-F5344CB8AC3E}">
        <p14:creationId xmlns:p14="http://schemas.microsoft.com/office/powerpoint/2010/main" val="1159185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296000" y="567000"/>
            <a:ext cx="7416000" cy="837000"/>
          </a:xfrm>
        </p:spPr>
        <p:txBody>
          <a:bodyPr anchor="t" anchorCtr="0"/>
          <a:lstStyle>
            <a:lvl1pPr>
              <a:defRPr b="0" i="0">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3" name="Tijdelijke aanduiding voor inhoud 2"/>
          <p:cNvSpPr>
            <a:spLocks noGrp="1"/>
          </p:cNvSpPr>
          <p:nvPr>
            <p:ph idx="1"/>
          </p:nvPr>
        </p:nvSpPr>
        <p:spPr>
          <a:xfrm>
            <a:off x="5320146" y="1431000"/>
            <a:ext cx="3391854" cy="2835000"/>
          </a:xfrm>
        </p:spPr>
        <p:txBody>
          <a:bodyPr bIns="0"/>
          <a:lstStyle>
            <a:lvl1pPr>
              <a:spcBef>
                <a:spcPts val="300"/>
              </a:spcBef>
              <a:defRPr sz="2000"/>
            </a:lvl1pPr>
            <a:lvl2pPr>
              <a:spcBef>
                <a:spcPts val="300"/>
              </a:spcBef>
              <a:defRPr sz="2000">
                <a:solidFill>
                  <a:schemeClr val="bg1">
                    <a:lumMod val="50000"/>
                  </a:schemeClr>
                </a:solidFill>
              </a:defRPr>
            </a:lvl2pPr>
            <a:lvl3pPr>
              <a:spcBef>
                <a:spcPts val="300"/>
              </a:spcBef>
              <a:defRPr sz="1600"/>
            </a:lvl3pPr>
            <a:lvl4pPr>
              <a:spcBef>
                <a:spcPts val="300"/>
              </a:spcBef>
              <a:defRPr sz="1600"/>
            </a:lvl4pPr>
            <a:lvl5pPr>
              <a:spcBef>
                <a:spcPts val="300"/>
              </a:spcBef>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Tijdelijke aanduiding voor dianummer 6"/>
          <p:cNvSpPr>
            <a:spLocks noGrp="1"/>
          </p:cNvSpPr>
          <p:nvPr>
            <p:ph type="sldNum" sz="quarter" idx="12"/>
          </p:nvPr>
        </p:nvSpPr>
        <p:spPr>
          <a:xfrm>
            <a:off x="6876017"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11/08/2020</a:t>
            </a:fld>
            <a:r>
              <a:rPr lang="nl-BE" dirty="0"/>
              <a:t> </a:t>
            </a:r>
            <a:r>
              <a:rPr lang="nl-BE" b="1" dirty="0"/>
              <a:t>│</a:t>
            </a:r>
            <a:fld id="{B263F6C6-2226-4286-8995-C42CB1E7C290}" type="slidenum">
              <a:rPr lang="nl-BE" smtClean="0"/>
              <a:pPr/>
              <a:t>‹#›</a:t>
            </a:fld>
            <a:endParaRPr lang="nl-BE" dirty="0"/>
          </a:p>
        </p:txBody>
      </p:sp>
      <p:sp>
        <p:nvSpPr>
          <p:cNvPr id="5" name="Tijdelijke aanduiding voor afbeelding 4"/>
          <p:cNvSpPr>
            <a:spLocks noGrp="1"/>
          </p:cNvSpPr>
          <p:nvPr>
            <p:ph type="pic" sz="quarter" idx="13"/>
          </p:nvPr>
        </p:nvSpPr>
        <p:spPr>
          <a:xfrm>
            <a:off x="1294228" y="1431000"/>
            <a:ext cx="3708000" cy="2835000"/>
          </a:xfrm>
        </p:spPr>
        <p:txBody>
          <a:bodyPr anchor="ctr"/>
          <a:lstStyle>
            <a:lvl1pPr algn="ctr">
              <a:buNone/>
              <a:defRPr>
                <a:solidFill>
                  <a:srgbClr val="FF0000"/>
                </a:solidFill>
              </a:defRPr>
            </a:lvl1pPr>
          </a:lstStyle>
          <a:p>
            <a:r>
              <a:rPr lang="nl-NL"/>
              <a:t>Klik op het pictogram als u een afbeelding wilt toevoegen</a:t>
            </a:r>
            <a:endParaRPr lang="nl-BE"/>
          </a:p>
        </p:txBody>
      </p:sp>
    </p:spTree>
    <p:extLst>
      <p:ext uri="{BB962C8B-B14F-4D97-AF65-F5344CB8AC3E}">
        <p14:creationId xmlns:p14="http://schemas.microsoft.com/office/powerpoint/2010/main" val="2515953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1296000" y="567000"/>
            <a:ext cx="7416000" cy="837000"/>
          </a:xfrm>
        </p:spPr>
        <p:txBody>
          <a:bodyPr anchor="t" anchorCtr="0"/>
          <a:lstStyle>
            <a:lvl1pPr>
              <a:defRPr b="0" i="0">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3" name="Tijdelijke aanduiding voor inhoud 2"/>
          <p:cNvSpPr>
            <a:spLocks noGrp="1"/>
          </p:cNvSpPr>
          <p:nvPr>
            <p:ph sz="half" idx="1"/>
          </p:nvPr>
        </p:nvSpPr>
        <p:spPr>
          <a:xfrm>
            <a:off x="1296000" y="1431000"/>
            <a:ext cx="3708000" cy="2835000"/>
          </a:xfrm>
        </p:spPr>
        <p:txBody>
          <a:bodyPr bIns="0"/>
          <a:lstStyle>
            <a:lvl1pPr>
              <a:spcBef>
                <a:spcPts val="300"/>
              </a:spcBef>
              <a:defRPr sz="2000">
                <a:latin typeface="FlandersArtSans-Bold" panose="00000800000000000000" pitchFamily="2" charset="0"/>
              </a:defRPr>
            </a:lvl1pPr>
            <a:lvl2pPr>
              <a:spcBef>
                <a:spcPts val="300"/>
              </a:spcBef>
              <a:defRPr sz="2000">
                <a:solidFill>
                  <a:schemeClr val="bg1">
                    <a:lumMod val="50000"/>
                  </a:schemeClr>
                </a:solidFill>
                <a:latin typeface="FlandersArtSans-Regular" panose="00000500000000000000" pitchFamily="2" charset="0"/>
              </a:defRPr>
            </a:lvl2pPr>
            <a:lvl3pPr>
              <a:spcBef>
                <a:spcPts val="300"/>
              </a:spcBef>
              <a:defRPr sz="1800">
                <a:latin typeface="FlandersArtSans-Regular" panose="00000500000000000000" pitchFamily="2" charset="0"/>
              </a:defRPr>
            </a:lvl3pPr>
            <a:lvl4pPr>
              <a:spcBef>
                <a:spcPts val="300"/>
              </a:spcBef>
              <a:defRPr sz="1800">
                <a:latin typeface="FlandersArtSans-Regular" panose="00000500000000000000" pitchFamily="2" charset="0"/>
              </a:defRPr>
            </a:lvl4pPr>
            <a:lvl5pPr>
              <a:spcBef>
                <a:spcPts val="300"/>
              </a:spcBef>
              <a:defRPr sz="1800">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7" name="Tijdelijke aanduiding voor dianummer 6"/>
          <p:cNvSpPr>
            <a:spLocks noGrp="1"/>
          </p:cNvSpPr>
          <p:nvPr>
            <p:ph type="sldNum" sz="quarter" idx="12"/>
          </p:nvPr>
        </p:nvSpPr>
        <p:spPr>
          <a:xfrm>
            <a:off x="6876017"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11/08/2020</a:t>
            </a:fld>
            <a:r>
              <a:rPr lang="nl-BE" dirty="0"/>
              <a:t> </a:t>
            </a:r>
            <a:r>
              <a:rPr lang="nl-BE" b="1" dirty="0"/>
              <a:t>│</a:t>
            </a:r>
            <a:fld id="{B263F6C6-2226-4286-8995-C42CB1E7C290}" type="slidenum">
              <a:rPr lang="nl-BE" smtClean="0"/>
              <a:pPr/>
              <a:t>‹#›</a:t>
            </a:fld>
            <a:endParaRPr lang="nl-BE" dirty="0"/>
          </a:p>
        </p:txBody>
      </p:sp>
      <p:sp>
        <p:nvSpPr>
          <p:cNvPr id="10" name="Tijdelijke aanduiding voor inhoud 3"/>
          <p:cNvSpPr>
            <a:spLocks noGrp="1"/>
          </p:cNvSpPr>
          <p:nvPr>
            <p:ph sz="half" idx="13"/>
          </p:nvPr>
        </p:nvSpPr>
        <p:spPr>
          <a:xfrm>
            <a:off x="5040000" y="1431000"/>
            <a:ext cx="3672000" cy="2835000"/>
          </a:xfrm>
        </p:spPr>
        <p:txBody>
          <a:bodyPr bIns="0"/>
          <a:lstStyle>
            <a:lvl1pPr>
              <a:defRPr sz="2000">
                <a:latin typeface="FlandersArtSans-Bold" panose="00000800000000000000" pitchFamily="2" charset="0"/>
              </a:defRPr>
            </a:lvl1pPr>
            <a:lvl2pPr>
              <a:spcBef>
                <a:spcPts val="300"/>
              </a:spcBef>
              <a:defRPr sz="2000">
                <a:solidFill>
                  <a:schemeClr val="bg1">
                    <a:lumMod val="50000"/>
                  </a:schemeClr>
                </a:solidFill>
                <a:latin typeface="FlandersArtSans-Regular" panose="00000500000000000000" pitchFamily="2" charset="0"/>
              </a:defRPr>
            </a:lvl2pPr>
            <a:lvl3pPr>
              <a:spcBef>
                <a:spcPts val="300"/>
              </a:spcBef>
              <a:defRPr sz="1800">
                <a:latin typeface="FlandersArtSans-Regular" panose="00000500000000000000" pitchFamily="2" charset="0"/>
              </a:defRPr>
            </a:lvl3pPr>
            <a:lvl4pPr>
              <a:spcBef>
                <a:spcPts val="300"/>
              </a:spcBef>
              <a:defRPr sz="1800">
                <a:latin typeface="FlandersArtSans-Regular" panose="00000500000000000000" pitchFamily="2" charset="0"/>
              </a:defRPr>
            </a:lvl4pPr>
            <a:lvl5pPr>
              <a:spcBef>
                <a:spcPts val="300"/>
              </a:spcBef>
              <a:defRPr sz="1800">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extLst>
      <p:ext uri="{BB962C8B-B14F-4D97-AF65-F5344CB8AC3E}">
        <p14:creationId xmlns:p14="http://schemas.microsoft.com/office/powerpoint/2010/main" val="21522093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7"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11/08/2020</a:t>
            </a:fld>
            <a:r>
              <a:rPr lang="nl-BE" dirty="0"/>
              <a:t> </a:t>
            </a:r>
            <a:r>
              <a:rPr lang="nl-BE" b="1" dirty="0"/>
              <a:t>│</a:t>
            </a:r>
            <a:fld id="{B263F6C6-2226-4286-8995-C42CB1E7C290}" type="slidenum">
              <a:rPr lang="nl-BE" smtClean="0"/>
              <a:pPr/>
              <a:t>‹#›</a:t>
            </a:fld>
            <a:endParaRPr lang="nl-BE" dirty="0"/>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stijl te bewerken</a:t>
            </a:r>
            <a:endParaRPr lang="nl-BE" dirty="0"/>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2200">
                <a:latin typeface="FlandersArtSans-Regular" panose="00000500000000000000" pitchFamily="2" charset="0"/>
              </a:defRPr>
            </a:lvl1pPr>
            <a:lvl2pPr>
              <a:lnSpc>
                <a:spcPct val="90000"/>
              </a:lnSpc>
              <a:buSzPct val="75000"/>
              <a:buFontTx/>
              <a:buBlip>
                <a:blip r:embed="rId3"/>
              </a:buBlip>
              <a:defRPr sz="220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extLst>
      <p:ext uri="{BB962C8B-B14F-4D97-AF65-F5344CB8AC3E}">
        <p14:creationId xmlns:p14="http://schemas.microsoft.com/office/powerpoint/2010/main" val="23629247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ussentitel">
    <p:bg>
      <p:bgPr>
        <a:solidFill>
          <a:srgbClr val="71C2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00" y="-58365"/>
            <a:ext cx="8833834" cy="1409225"/>
          </a:xfrm>
          <a:prstGeom prst="rect">
            <a:avLst/>
          </a:prstGeom>
        </p:spPr>
      </p:pic>
      <p:pic>
        <p:nvPicPr>
          <p:cNvPr id="2" name="Picture 1"/>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00" y="800100"/>
            <a:ext cx="8848800" cy="4350759"/>
          </a:xfrm>
          <a:prstGeom prst="rect">
            <a:avLst/>
          </a:prstGeom>
          <a:noFill/>
          <a:effectLst>
            <a:glow>
              <a:schemeClr val="accent1"/>
            </a:glow>
          </a:effectLst>
        </p:spPr>
      </p:pic>
    </p:spTree>
    <p:extLst>
      <p:ext uri="{BB962C8B-B14F-4D97-AF65-F5344CB8AC3E}">
        <p14:creationId xmlns:p14="http://schemas.microsoft.com/office/powerpoint/2010/main" val="3811733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6" name="Google Shape;36;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7" name="Google Shape;37;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8" name="Google Shape;38;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9" name="Google Shape;39;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2" name="Google Shape;42;p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43" name="Google Shape;43;p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4" name="Google Shape;44;p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5" name="Google Shape;45;p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6" name="Google Shape;46;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7"/>
        <p:cNvGrpSpPr/>
        <p:nvPr/>
      </p:nvGrpSpPr>
      <p:grpSpPr>
        <a:xfrm>
          <a:off x="0" y="0"/>
          <a:ext cx="0" cy="0"/>
          <a:chOff x="0" y="0"/>
          <a:chExt cx="0" cy="0"/>
        </a:xfrm>
      </p:grpSpPr>
      <p:pic>
        <p:nvPicPr>
          <p:cNvPr id="48" name="Google Shape;48;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9" name="Google Shape;49;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0" name="Google Shape;50;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1" name="Google Shape;51;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52"/>
        <p:cNvGrpSpPr/>
        <p:nvPr/>
      </p:nvGrpSpPr>
      <p:grpSpPr>
        <a:xfrm>
          <a:off x="0" y="0"/>
          <a:ext cx="0" cy="0"/>
          <a:chOff x="0" y="0"/>
          <a:chExt cx="0" cy="0"/>
        </a:xfrm>
      </p:grpSpPr>
      <p:sp>
        <p:nvSpPr>
          <p:cNvPr id="53" name="Google Shape;53;p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54" name="Google Shape;54;p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55" name="Google Shape;55;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56" name="Google Shape;56;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9" name="Google Shape;59;p1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0" name="Google Shape;60;p1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1" name="Google Shape;61;p10"/>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2" name="Google Shape;62;p10"/>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3" name="Google Shape;63;p1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srcRect l="763" t="1399" r="6439" b="3435"/>
          <a:stretch>
            <a:fillRect/>
          </a:stretch>
        </p:blipFill>
        <p:spPr>
          <a:xfrm>
            <a:off x="323527" y="-1"/>
            <a:ext cx="8820473" cy="5143501"/>
          </a:xfrm>
          <a:prstGeom prst="rect">
            <a:avLst/>
          </a:prstGeom>
          <a:ln w="12700">
            <a:miter lim="400000"/>
          </a:ln>
        </p:spPr>
      </p:pic>
      <p:sp>
        <p:nvSpPr>
          <p:cNvPr id="5" name="Subtitle 2"/>
          <p:cNvSpPr>
            <a:spLocks noGrp="1"/>
          </p:cNvSpPr>
          <p:nvPr>
            <p:ph type="subTitle" idx="1"/>
          </p:nvPr>
        </p:nvSpPr>
        <p:spPr>
          <a:xfrm>
            <a:off x="1813992" y="3705876"/>
            <a:ext cx="6858000" cy="1241822"/>
          </a:xfrm>
        </p:spPr>
        <p:txBody>
          <a:bodyPr/>
          <a:lstStyle>
            <a:lvl1pPr marL="0" indent="0" algn="r">
              <a:buNone/>
              <a:defRPr sz="1800">
                <a:solidFill>
                  <a:schemeClr val="tx2"/>
                </a:solidFill>
                <a:latin typeface="FlandersArtSans-Regular" panose="00000500000000000000" pitchFamily="2"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hape 7"/>
          <p:cNvSpPr>
            <a:spLocks noGrp="1"/>
          </p:cNvSpPr>
          <p:nvPr>
            <p:ph type="title"/>
          </p:nvPr>
        </p:nvSpPr>
        <p:spPr>
          <a:xfrm>
            <a:off x="899594" y="1501902"/>
            <a:ext cx="7772401" cy="2095966"/>
          </a:xfrm>
          <a:prstGeom prst="rect">
            <a:avLst/>
          </a:prstGeom>
        </p:spPr>
        <p:txBody>
          <a:bodyPr anchor="b"/>
          <a:lstStyle>
            <a:lvl1pPr algn="r">
              <a:defRPr sz="2700">
                <a:latin typeface="+mn-lt"/>
              </a:defRPr>
            </a:lvl1pPr>
          </a:lstStyle>
          <a:p>
            <a:pPr lvl="0">
              <a:defRPr sz="1800" b="0"/>
            </a:pPr>
            <a:r>
              <a:rPr lang="en-US" sz="2700" b="1"/>
              <a:t>Click to edit Master title style</a:t>
            </a:r>
            <a:endParaRPr sz="2700" b="1"/>
          </a:p>
        </p:txBody>
      </p:sp>
    </p:spTree>
    <p:extLst>
      <p:ext uri="{BB962C8B-B14F-4D97-AF65-F5344CB8AC3E}">
        <p14:creationId xmlns:p14="http://schemas.microsoft.com/office/powerpoint/2010/main" val="2212504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image" Target="../media/image1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2.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0.pn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3.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12.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1.png"/><Relationship Id="rId5" Type="http://schemas.openxmlformats.org/officeDocument/2006/relationships/slideLayout" Target="../slideLayouts/slideLayout34.xml"/><Relationship Id="rId10" Type="http://schemas.openxmlformats.org/officeDocument/2006/relationships/image" Target="../media/image10.png"/><Relationship Id="rId4" Type="http://schemas.openxmlformats.org/officeDocument/2006/relationships/slideLayout" Target="../slideLayouts/slideLayout33.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7" r:id="rId10"/>
    <p:sldLayoutId id="2147483718" r:id="rId11"/>
    <p:sldLayoutId id="2147483725" r:id="rId12"/>
    <p:sldLayoutId id="2147483726" r:id="rId13"/>
    <p:sldLayoutId id="2147483728" r:id="rId14"/>
    <p:sldLayoutId id="2147483739" r:id="rId15"/>
    <p:sldLayoutId id="214748374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a:t>Klik om de stijl te bewerken</a:t>
            </a:r>
            <a:endParaRPr lang="nl-BE"/>
          </a:p>
        </p:txBody>
      </p:sp>
      <p:sp>
        <p:nvSpPr>
          <p:cNvPr id="7" name="Tijdelijke aanduiding voor datum 3"/>
          <p:cNvSpPr>
            <a:spLocks noGrp="1"/>
          </p:cNvSpPr>
          <p:nvPr>
            <p:ph type="dt" sz="half" idx="2"/>
          </p:nvPr>
        </p:nvSpPr>
        <p:spPr>
          <a:xfrm>
            <a:off x="3050875" y="4754700"/>
            <a:ext cx="900000" cy="270000"/>
          </a:xfrm>
          <a:prstGeom prst="rect">
            <a:avLst/>
          </a:prstGeom>
        </p:spPr>
        <p:txBody>
          <a:bodyPr vert="horz" lIns="91440" tIns="45720" rIns="91440" bIns="45720" rtlCol="0" anchor="ctr"/>
          <a:lstStyle>
            <a:lvl1pPr algn="l">
              <a:defRPr sz="900">
                <a:solidFill>
                  <a:schemeClr val="tx1">
                    <a:tint val="75000"/>
                  </a:schemeClr>
                </a:solidFill>
                <a:latin typeface="FlandersArtSans-Regular" panose="00000500000000000000" pitchFamily="2" charset="0"/>
              </a:defRPr>
            </a:lvl1pPr>
          </a:lstStyle>
          <a:p>
            <a:fld id="{FD6BEBD5-99F3-4C1B-B5AF-C9279F4847C2}" type="datetimeFigureOut">
              <a:rPr lang="nl-BE" smtClean="0"/>
              <a:pPr/>
              <a:t>11/08/2020</a:t>
            </a:fld>
            <a:endParaRPr lang="nl-BE"/>
          </a:p>
        </p:txBody>
      </p:sp>
      <p:sp>
        <p:nvSpPr>
          <p:cNvPr id="8" name="Tijdelijke aanduiding voor voettekst 4"/>
          <p:cNvSpPr>
            <a:spLocks noGrp="1"/>
          </p:cNvSpPr>
          <p:nvPr>
            <p:ph type="ftr" sz="quarter" idx="3"/>
          </p:nvPr>
        </p:nvSpPr>
        <p:spPr>
          <a:xfrm>
            <a:off x="3993393" y="4754700"/>
            <a:ext cx="1890000" cy="270000"/>
          </a:xfrm>
          <a:prstGeom prst="rect">
            <a:avLst/>
          </a:prstGeom>
        </p:spPr>
        <p:txBody>
          <a:bodyPr vert="horz" lIns="91440" tIns="45720" rIns="91440" bIns="45720" rtlCol="0" anchor="ctr"/>
          <a:lstStyle>
            <a:lvl1pPr algn="ctr">
              <a:defRPr sz="900">
                <a:solidFill>
                  <a:schemeClr val="tx1">
                    <a:tint val="75000"/>
                  </a:schemeClr>
                </a:solidFill>
                <a:latin typeface="FlandersArtSans-Regular" panose="00000500000000000000" pitchFamily="2" charset="0"/>
              </a:defRPr>
            </a:lvl1pPr>
          </a:lstStyle>
          <a:p>
            <a:endParaRPr lang="nl-BE"/>
          </a:p>
        </p:txBody>
      </p:sp>
      <p:sp>
        <p:nvSpPr>
          <p:cNvPr id="9" name="Tijdelijke aanduiding voor dianummer 5"/>
          <p:cNvSpPr>
            <a:spLocks noGrp="1"/>
          </p:cNvSpPr>
          <p:nvPr>
            <p:ph type="sldNum" sz="quarter" idx="4"/>
          </p:nvPr>
        </p:nvSpPr>
        <p:spPr>
          <a:xfrm>
            <a:off x="5944611" y="4754700"/>
            <a:ext cx="540000" cy="270000"/>
          </a:xfrm>
          <a:prstGeom prst="rect">
            <a:avLst/>
          </a:prstGeom>
        </p:spPr>
        <p:txBody>
          <a:bodyPr vert="horz" lIns="91440" tIns="45720" rIns="91440" bIns="45720" rtlCol="0" anchor="ctr"/>
          <a:lstStyle>
            <a:lvl1pPr algn="r">
              <a:defRPr sz="800">
                <a:solidFill>
                  <a:schemeClr val="tx1">
                    <a:tint val="75000"/>
                  </a:schemeClr>
                </a:solidFill>
                <a:latin typeface="FlandersArtSans-Regular" panose="00000500000000000000" pitchFamily="2" charset="0"/>
              </a:defRPr>
            </a:lvl1pPr>
          </a:lstStyle>
          <a:p>
            <a:fld id="{492AD3B4-D906-4191-84FB-4FE613E48036}" type="slidenum">
              <a:rPr lang="nl-BE" smtClean="0"/>
              <a:pPr/>
              <a:t>‹#›</a:t>
            </a:fld>
            <a:endParaRPr lang="nl-BE"/>
          </a:p>
        </p:txBody>
      </p:sp>
      <p:sp>
        <p:nvSpPr>
          <p:cNvPr id="10" name="Tijdelijke aanduiding voor tekst 2"/>
          <p:cNvSpPr>
            <a:spLocks noGrp="1"/>
          </p:cNvSpPr>
          <p:nvPr>
            <p:ph type="body" idx="1"/>
          </p:nvPr>
        </p:nvSpPr>
        <p:spPr>
          <a:xfrm>
            <a:off x="1296000" y="1436400"/>
            <a:ext cx="7444800" cy="3264300"/>
          </a:xfrm>
          <a:prstGeom prst="rect">
            <a:avLst/>
          </a:prstGeom>
        </p:spPr>
        <p:txBody>
          <a:bodyPr vert="horz" lIns="0" tIns="0" rIns="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 </a:t>
            </a:r>
            <a:endParaRPr lang="nl-BE"/>
          </a:p>
          <a:p>
            <a:pPr lvl="4"/>
            <a:endParaRPr lang="nl-BE"/>
          </a:p>
        </p:txBody>
      </p:sp>
    </p:spTree>
    <p:extLst>
      <p:ext uri="{BB962C8B-B14F-4D97-AF65-F5344CB8AC3E}">
        <p14:creationId xmlns:p14="http://schemas.microsoft.com/office/powerpoint/2010/main" val="541548204"/>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77" r:id="rId3"/>
    <p:sldLayoutId id="2147483676" r:id="rId4"/>
  </p:sldLayoutIdLst>
  <p:txStyles>
    <p:titleStyle>
      <a:lvl1pPr algn="l" defTabSz="685800" rtl="0" eaLnBrk="1" latinLnBrk="0" hangingPunct="1">
        <a:lnSpc>
          <a:spcPts val="2850"/>
        </a:lnSpc>
        <a:spcBef>
          <a:spcPct val="0"/>
        </a:spcBef>
        <a:buNone/>
        <a:defRPr sz="2800" kern="1200">
          <a:solidFill>
            <a:schemeClr val="tx1"/>
          </a:solidFill>
          <a:latin typeface="FlandersArtSans-Bold" panose="00000800000000000000" pitchFamily="2" charset="0"/>
          <a:ea typeface="+mj-ea"/>
          <a:cs typeface="+mj-cs"/>
        </a:defRPr>
      </a:lvl1pPr>
    </p:titleStyle>
    <p:bodyStyle>
      <a:lvl1pPr marL="216000" marR="0" indent="-216000" algn="l" defTabSz="685800" rtl="0" eaLnBrk="1" fontAlgn="auto" latinLnBrk="0" hangingPunct="1">
        <a:lnSpc>
          <a:spcPct val="90000"/>
        </a:lnSpc>
        <a:spcBef>
          <a:spcPts val="225"/>
        </a:spcBef>
        <a:spcAft>
          <a:spcPts val="0"/>
        </a:spcAft>
        <a:buClrTx/>
        <a:buSzPct val="90000"/>
        <a:buFontTx/>
        <a:buBlip>
          <a:blip r:embed="rId6"/>
        </a:buBlip>
        <a:tabLst/>
        <a:defRPr sz="1700" kern="1200" spc="0" baseline="0">
          <a:solidFill>
            <a:schemeClr val="tx1"/>
          </a:solidFill>
          <a:latin typeface="FlandersArtSans-Bold" panose="00000800000000000000" pitchFamily="2" charset="0"/>
          <a:ea typeface="+mn-ea"/>
          <a:cs typeface="+mn-cs"/>
        </a:defRPr>
      </a:lvl1pPr>
      <a:lvl2pPr marL="432000" marR="0" indent="-216000" algn="l" defTabSz="685800" rtl="0" eaLnBrk="1" fontAlgn="auto" latinLnBrk="0" hangingPunct="1">
        <a:lnSpc>
          <a:spcPct val="90000"/>
        </a:lnSpc>
        <a:spcBef>
          <a:spcPts val="225"/>
        </a:spcBef>
        <a:spcAft>
          <a:spcPts val="0"/>
        </a:spcAft>
        <a:buClrTx/>
        <a:buSzPct val="75000"/>
        <a:buFontTx/>
        <a:buBlip>
          <a:blip r:embed="rId7"/>
        </a:buBlip>
        <a:tabLst/>
        <a:defRPr sz="1700" kern="1200" spc="0" baseline="0">
          <a:solidFill>
            <a:srgbClr val="9B9B9B"/>
          </a:solidFill>
          <a:latin typeface="FlandersArtSans-Regular" panose="00000500000000000000" pitchFamily="2" charset="0"/>
          <a:ea typeface="+mn-ea"/>
          <a:cs typeface="+mn-cs"/>
        </a:defRPr>
      </a:lvl2pPr>
      <a:lvl3pPr marL="648000" marR="0" indent="-216000" algn="l" defTabSz="685800" rtl="0" eaLnBrk="1" fontAlgn="auto" latinLnBrk="0" hangingPunct="1">
        <a:lnSpc>
          <a:spcPct val="90000"/>
        </a:lnSpc>
        <a:spcBef>
          <a:spcPts val="225"/>
        </a:spcBef>
        <a:spcAft>
          <a:spcPts val="0"/>
        </a:spcAft>
        <a:buClrTx/>
        <a:buSzPct val="85000"/>
        <a:buFontTx/>
        <a:buBlip>
          <a:blip r:embed="rId8"/>
        </a:buBlip>
        <a:tabLst/>
        <a:defRPr sz="1500" kern="1200" spc="0" baseline="0">
          <a:solidFill>
            <a:schemeClr val="tx1"/>
          </a:solidFill>
          <a:latin typeface="FlandersArtSans-Regular" panose="00000500000000000000" pitchFamily="2" charset="0"/>
          <a:ea typeface="+mn-ea"/>
          <a:cs typeface="+mn-cs"/>
        </a:defRPr>
      </a:lvl3pPr>
      <a:lvl4pPr marL="864000" marR="0" indent="-216000" algn="l" defTabSz="685800" rtl="0" eaLnBrk="1" fontAlgn="auto" latinLnBrk="0" hangingPunct="1">
        <a:lnSpc>
          <a:spcPct val="90000"/>
        </a:lnSpc>
        <a:spcBef>
          <a:spcPts val="225"/>
        </a:spcBef>
        <a:spcAft>
          <a:spcPts val="0"/>
        </a:spcAft>
        <a:buClrTx/>
        <a:buSzPct val="75000"/>
        <a:buFontTx/>
        <a:buBlip>
          <a:blip r:embed="rId9"/>
        </a:buBlip>
        <a:tabLst/>
        <a:defRPr sz="1500" kern="1200" spc="0" baseline="0">
          <a:solidFill>
            <a:schemeClr val="tx1"/>
          </a:solidFill>
          <a:latin typeface="FlandersArtSans-Regular" panose="00000500000000000000" pitchFamily="2" charset="0"/>
          <a:ea typeface="+mn-ea"/>
          <a:cs typeface="+mn-cs"/>
        </a:defRPr>
      </a:lvl4pPr>
      <a:lvl5pPr marL="1080000" marR="0" indent="-216000" algn="l" defTabSz="685800" rtl="0" eaLnBrk="1" fontAlgn="auto" latinLnBrk="0" hangingPunct="1">
        <a:lnSpc>
          <a:spcPct val="90000"/>
        </a:lnSpc>
        <a:spcBef>
          <a:spcPts val="225"/>
        </a:spcBef>
        <a:spcAft>
          <a:spcPts val="0"/>
        </a:spcAft>
        <a:buClrTx/>
        <a:buSzPct val="90000"/>
        <a:buFontTx/>
        <a:buBlip>
          <a:blip r:embed="rId6"/>
        </a:buBlip>
        <a:tabLst/>
        <a:defRPr sz="1500" kern="1200" spc="0" baseline="0">
          <a:solidFill>
            <a:schemeClr val="tx1"/>
          </a:solidFill>
          <a:latin typeface="FlandersArtSans-Regular" panose="000005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nl-B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a:t>Klik om de stijl te bewerken</a:t>
            </a:r>
            <a:endParaRPr lang="nl-BE"/>
          </a:p>
        </p:txBody>
      </p:sp>
      <p:sp>
        <p:nvSpPr>
          <p:cNvPr id="3" name="Tijdelijke aanduiding voor tekst 2"/>
          <p:cNvSpPr>
            <a:spLocks noGrp="1"/>
          </p:cNvSpPr>
          <p:nvPr>
            <p:ph type="body" idx="1"/>
          </p:nvPr>
        </p:nvSpPr>
        <p:spPr>
          <a:xfrm>
            <a:off x="1296000" y="1437105"/>
            <a:ext cx="7416000" cy="2754000"/>
          </a:xfrm>
          <a:prstGeom prst="rect">
            <a:avLst/>
          </a:prstGeom>
        </p:spPr>
        <p:txBody>
          <a:bodyPr vert="horz" lIns="0" tIns="0" rIns="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 </a:t>
            </a:r>
            <a:endParaRPr lang="nl-BE"/>
          </a:p>
          <a:p>
            <a:pPr lvl="4"/>
            <a:endParaRPr lang="nl-BE"/>
          </a:p>
        </p:txBody>
      </p:sp>
      <p:sp>
        <p:nvSpPr>
          <p:cNvPr id="4" name="Tijdelijke aanduiding voor datum 3"/>
          <p:cNvSpPr>
            <a:spLocks noGrp="1"/>
          </p:cNvSpPr>
          <p:nvPr>
            <p:ph type="dt" sz="half" idx="2"/>
          </p:nvPr>
        </p:nvSpPr>
        <p:spPr>
          <a:xfrm>
            <a:off x="3050875" y="4752000"/>
            <a:ext cx="900000" cy="270000"/>
          </a:xfrm>
          <a:prstGeom prst="rect">
            <a:avLst/>
          </a:prstGeom>
        </p:spPr>
        <p:txBody>
          <a:bodyPr vert="horz" lIns="91440" tIns="45720" rIns="91440" bIns="45720" rtlCol="0" anchor="ctr"/>
          <a:lstStyle>
            <a:lvl1pPr algn="l">
              <a:defRPr sz="900">
                <a:solidFill>
                  <a:schemeClr val="bg1">
                    <a:lumMod val="50000"/>
                  </a:schemeClr>
                </a:solidFill>
                <a:latin typeface="FlandersArtSans-Regular" panose="00000500000000000000" pitchFamily="2" charset="0"/>
              </a:defRPr>
            </a:lvl1pPr>
          </a:lstStyle>
          <a:p>
            <a:fld id="{FD6BEBD5-99F3-4C1B-B5AF-C9279F4847C2}" type="datetimeFigureOut">
              <a:rPr lang="nl-BE" smtClean="0"/>
              <a:pPr/>
              <a:t>11/08/2020</a:t>
            </a:fld>
            <a:endParaRPr lang="nl-BE"/>
          </a:p>
        </p:txBody>
      </p:sp>
      <p:sp>
        <p:nvSpPr>
          <p:cNvPr id="5" name="Tijdelijke aanduiding voor voettekst 4"/>
          <p:cNvSpPr>
            <a:spLocks noGrp="1"/>
          </p:cNvSpPr>
          <p:nvPr>
            <p:ph type="ftr" sz="quarter" idx="3"/>
          </p:nvPr>
        </p:nvSpPr>
        <p:spPr>
          <a:xfrm>
            <a:off x="3993393" y="4752000"/>
            <a:ext cx="1890000" cy="270000"/>
          </a:xfrm>
          <a:prstGeom prst="rect">
            <a:avLst/>
          </a:prstGeom>
        </p:spPr>
        <p:txBody>
          <a:bodyPr vert="horz" lIns="91440" tIns="45720" rIns="91440" bIns="45720" rtlCol="0" anchor="ctr"/>
          <a:lstStyle>
            <a:lvl1pPr algn="ctr">
              <a:defRPr sz="900">
                <a:solidFill>
                  <a:schemeClr val="bg1">
                    <a:lumMod val="50000"/>
                  </a:schemeClr>
                </a:solidFill>
                <a:latin typeface="FlandersArtSans-Regular" panose="00000500000000000000" pitchFamily="2" charset="0"/>
              </a:defRPr>
            </a:lvl1pPr>
          </a:lstStyle>
          <a:p>
            <a:endParaRPr lang="nl-BE"/>
          </a:p>
        </p:txBody>
      </p:sp>
      <p:sp>
        <p:nvSpPr>
          <p:cNvPr id="6" name="Tijdelijke aanduiding voor dianummer 5"/>
          <p:cNvSpPr>
            <a:spLocks noGrp="1"/>
          </p:cNvSpPr>
          <p:nvPr>
            <p:ph type="sldNum" sz="quarter" idx="4"/>
          </p:nvPr>
        </p:nvSpPr>
        <p:spPr>
          <a:xfrm>
            <a:off x="5944611" y="4752000"/>
            <a:ext cx="540000" cy="270000"/>
          </a:xfrm>
          <a:prstGeom prst="rect">
            <a:avLst/>
          </a:prstGeom>
        </p:spPr>
        <p:txBody>
          <a:bodyPr vert="horz" lIns="91440" tIns="45720" rIns="91440" bIns="45720" rtlCol="0" anchor="ctr"/>
          <a:lstStyle>
            <a:lvl1pPr algn="r">
              <a:defRPr sz="900">
                <a:solidFill>
                  <a:schemeClr val="bg1">
                    <a:lumMod val="50000"/>
                  </a:schemeClr>
                </a:solidFill>
                <a:latin typeface="FlandersArtSans-Regular" panose="00000500000000000000" pitchFamily="2" charset="0"/>
              </a:defRPr>
            </a:lvl1pPr>
          </a:lstStyle>
          <a:p>
            <a:fld id="{492AD3B4-D906-4191-84FB-4FE613E48036}" type="slidenum">
              <a:rPr lang="nl-BE" smtClean="0"/>
              <a:pPr/>
              <a:t>‹#›</a:t>
            </a:fld>
            <a:endParaRPr lang="nl-BE"/>
          </a:p>
        </p:txBody>
      </p:sp>
      <p:sp>
        <p:nvSpPr>
          <p:cNvPr id="7" name="Rechthoek 6"/>
          <p:cNvSpPr/>
          <p:nvPr userDrawn="1"/>
        </p:nvSpPr>
        <p:spPr>
          <a:xfrm>
            <a:off x="1" y="0"/>
            <a:ext cx="288000" cy="51435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290525017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Lst>
  <p:txStyles>
    <p:titleStyle>
      <a:lvl1pPr algn="l" defTabSz="914378" rtl="0" eaLnBrk="1" latinLnBrk="0" hangingPunct="1">
        <a:lnSpc>
          <a:spcPts val="3800"/>
        </a:lnSpc>
        <a:spcBef>
          <a:spcPts val="0"/>
        </a:spcBef>
        <a:buNone/>
        <a:defRPr sz="3700" b="0" i="0" kern="1200">
          <a:solidFill>
            <a:schemeClr val="tx1"/>
          </a:solidFill>
          <a:latin typeface="FlandersArtSans-Bold" panose="00000800000000000000" pitchFamily="2" charset="0"/>
          <a:ea typeface="+mj-ea"/>
          <a:cs typeface="FlandersArtSans-Bold" panose="00000800000000000000" pitchFamily="2" charset="0"/>
        </a:defRPr>
      </a:lvl1pPr>
    </p:titleStyle>
    <p:bodyStyle>
      <a:lvl1pPr marL="287993" indent="-287993" algn="l" defTabSz="914378" rtl="0" eaLnBrk="1" latinLnBrk="0" hangingPunct="1">
        <a:lnSpc>
          <a:spcPct val="90000"/>
        </a:lnSpc>
        <a:spcBef>
          <a:spcPts val="300"/>
        </a:spcBef>
        <a:buSzPct val="90000"/>
        <a:buFontTx/>
        <a:buBlip>
          <a:blip r:embed="rId11"/>
        </a:buBlip>
        <a:defRPr sz="2200" kern="1200" spc="0">
          <a:solidFill>
            <a:schemeClr val="tx1"/>
          </a:solidFill>
          <a:latin typeface="FlandersArtSans-Bold" panose="00000800000000000000" pitchFamily="2" charset="0"/>
          <a:ea typeface="+mn-ea"/>
          <a:cs typeface="+mn-cs"/>
        </a:defRPr>
      </a:lvl1pPr>
      <a:lvl2pPr marL="575986" indent="-287993" algn="l" defTabSz="914378" rtl="0" eaLnBrk="1" latinLnBrk="0" hangingPunct="1">
        <a:lnSpc>
          <a:spcPct val="90000"/>
        </a:lnSpc>
        <a:spcBef>
          <a:spcPts val="300"/>
        </a:spcBef>
        <a:buSzPct val="70000"/>
        <a:buFontTx/>
        <a:buBlip>
          <a:blip r:embed="rId12"/>
        </a:buBlip>
        <a:defRPr sz="2200" kern="1200" spc="0">
          <a:solidFill>
            <a:schemeClr val="bg1">
              <a:lumMod val="50000"/>
            </a:schemeClr>
          </a:solidFill>
          <a:latin typeface="FlandersArtSans-Regular" panose="00000500000000000000" pitchFamily="2" charset="0"/>
          <a:ea typeface="+mn-ea"/>
          <a:cs typeface="+mn-cs"/>
        </a:defRPr>
      </a:lvl2pPr>
      <a:lvl3pPr marL="863978" indent="-287993" algn="l" defTabSz="914378" rtl="0" eaLnBrk="1" latinLnBrk="0" hangingPunct="1">
        <a:lnSpc>
          <a:spcPct val="90000"/>
        </a:lnSpc>
        <a:spcBef>
          <a:spcPts val="300"/>
        </a:spcBef>
        <a:buSzPct val="90000"/>
        <a:buFontTx/>
        <a:buBlip>
          <a:blip r:embed="rId13"/>
        </a:buBlip>
        <a:defRPr sz="2000" kern="1200" spc="0">
          <a:solidFill>
            <a:schemeClr val="tx1"/>
          </a:solidFill>
          <a:latin typeface="FlandersArtSans-Regular" panose="00000500000000000000" pitchFamily="2" charset="0"/>
          <a:ea typeface="+mn-ea"/>
          <a:cs typeface="+mn-cs"/>
        </a:defRPr>
      </a:lvl3pPr>
      <a:lvl4pPr marL="1151972" indent="-287993" algn="l" defTabSz="914378" rtl="0" eaLnBrk="1" latinLnBrk="0" hangingPunct="1">
        <a:lnSpc>
          <a:spcPct val="90000"/>
        </a:lnSpc>
        <a:spcBef>
          <a:spcPts val="300"/>
        </a:spcBef>
        <a:buSzPct val="75000"/>
        <a:buFontTx/>
        <a:buBlip>
          <a:blip r:embed="rId14"/>
        </a:buBlip>
        <a:defRPr sz="2000" kern="1200" spc="0">
          <a:solidFill>
            <a:schemeClr val="tx1"/>
          </a:solidFill>
          <a:latin typeface="FlandersArtSans-Regular" panose="00000500000000000000" pitchFamily="2" charset="0"/>
          <a:ea typeface="+mn-ea"/>
          <a:cs typeface="+mn-cs"/>
        </a:defRPr>
      </a:lvl4pPr>
      <a:lvl5pPr marL="1439964" indent="-287993" algn="l" defTabSz="914378" rtl="0" eaLnBrk="1" latinLnBrk="0" hangingPunct="1">
        <a:lnSpc>
          <a:spcPct val="90000"/>
        </a:lnSpc>
        <a:spcBef>
          <a:spcPts val="300"/>
        </a:spcBef>
        <a:buSzPct val="90000"/>
        <a:buFontTx/>
        <a:buBlip>
          <a:blip r:embed="rId11"/>
        </a:buBlip>
        <a:defRPr sz="2000" kern="1200" spc="0" baseline="0">
          <a:solidFill>
            <a:schemeClr val="tx1"/>
          </a:solidFill>
          <a:latin typeface="FlandersArtSans-Regular" panose="00000500000000000000" pitchFamily="2" charset="0"/>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1296000" y="1437105"/>
            <a:ext cx="7416000" cy="2754000"/>
          </a:xfrm>
          <a:prstGeom prst="rect">
            <a:avLst/>
          </a:prstGeom>
        </p:spPr>
        <p:txBody>
          <a:bodyPr vert="horz" lIns="0" tIns="0" rIns="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 </a:t>
            </a:r>
            <a:endParaRPr lang="nl-BE" dirty="0"/>
          </a:p>
          <a:p>
            <a:pPr lvl="4"/>
            <a:endParaRPr lang="nl-BE" dirty="0"/>
          </a:p>
        </p:txBody>
      </p:sp>
      <p:sp>
        <p:nvSpPr>
          <p:cNvPr id="4" name="Tijdelijke aanduiding voor datum 3"/>
          <p:cNvSpPr>
            <a:spLocks noGrp="1"/>
          </p:cNvSpPr>
          <p:nvPr>
            <p:ph type="dt" sz="half" idx="2"/>
          </p:nvPr>
        </p:nvSpPr>
        <p:spPr>
          <a:xfrm>
            <a:off x="3050875" y="4752000"/>
            <a:ext cx="900000" cy="270000"/>
          </a:xfrm>
          <a:prstGeom prst="rect">
            <a:avLst/>
          </a:prstGeom>
        </p:spPr>
        <p:txBody>
          <a:bodyPr vert="horz" lIns="91440" tIns="45720" rIns="91440" bIns="45720" rtlCol="0" anchor="ctr"/>
          <a:lstStyle>
            <a:lvl1pPr algn="l">
              <a:defRPr sz="900">
                <a:solidFill>
                  <a:schemeClr val="bg1">
                    <a:lumMod val="50000"/>
                  </a:schemeClr>
                </a:solidFill>
                <a:latin typeface="FlandersArtSans-Regular" panose="00000500000000000000" pitchFamily="2" charset="0"/>
              </a:defRPr>
            </a:lvl1pPr>
          </a:lstStyle>
          <a:p>
            <a:fld id="{FD6BEBD5-99F3-4C1B-B5AF-C9279F4847C2}" type="datetimeFigureOut">
              <a:rPr lang="nl-BE" smtClean="0"/>
              <a:pPr/>
              <a:t>11/08/2020</a:t>
            </a:fld>
            <a:endParaRPr lang="nl-BE" dirty="0"/>
          </a:p>
        </p:txBody>
      </p:sp>
      <p:sp>
        <p:nvSpPr>
          <p:cNvPr id="5" name="Tijdelijke aanduiding voor voettekst 4"/>
          <p:cNvSpPr>
            <a:spLocks noGrp="1"/>
          </p:cNvSpPr>
          <p:nvPr>
            <p:ph type="ftr" sz="quarter" idx="3"/>
          </p:nvPr>
        </p:nvSpPr>
        <p:spPr>
          <a:xfrm>
            <a:off x="3993393" y="4752000"/>
            <a:ext cx="1890000" cy="270000"/>
          </a:xfrm>
          <a:prstGeom prst="rect">
            <a:avLst/>
          </a:prstGeom>
        </p:spPr>
        <p:txBody>
          <a:bodyPr vert="horz" lIns="91440" tIns="45720" rIns="91440" bIns="45720" rtlCol="0" anchor="ctr"/>
          <a:lstStyle>
            <a:lvl1pPr algn="ctr">
              <a:defRPr sz="900">
                <a:solidFill>
                  <a:schemeClr val="bg1">
                    <a:lumMod val="50000"/>
                  </a:schemeClr>
                </a:solidFill>
                <a:latin typeface="FlandersArtSans-Regular" panose="00000500000000000000" pitchFamily="2" charset="0"/>
              </a:defRPr>
            </a:lvl1pPr>
          </a:lstStyle>
          <a:p>
            <a:endParaRPr lang="nl-BE" dirty="0"/>
          </a:p>
        </p:txBody>
      </p:sp>
      <p:sp>
        <p:nvSpPr>
          <p:cNvPr id="6" name="Tijdelijke aanduiding voor dianummer 5"/>
          <p:cNvSpPr>
            <a:spLocks noGrp="1"/>
          </p:cNvSpPr>
          <p:nvPr>
            <p:ph type="sldNum" sz="quarter" idx="4"/>
          </p:nvPr>
        </p:nvSpPr>
        <p:spPr>
          <a:xfrm>
            <a:off x="5944611" y="4752000"/>
            <a:ext cx="540000" cy="270000"/>
          </a:xfrm>
          <a:prstGeom prst="rect">
            <a:avLst/>
          </a:prstGeom>
        </p:spPr>
        <p:txBody>
          <a:bodyPr vert="horz" lIns="91440" tIns="45720" rIns="91440" bIns="45720" rtlCol="0" anchor="ctr"/>
          <a:lstStyle>
            <a:lvl1pPr algn="r">
              <a:defRPr sz="900">
                <a:solidFill>
                  <a:schemeClr val="bg1">
                    <a:lumMod val="50000"/>
                  </a:schemeClr>
                </a:solidFill>
                <a:latin typeface="FlandersArtSans-Regular" panose="00000500000000000000" pitchFamily="2" charset="0"/>
              </a:defRPr>
            </a:lvl1pPr>
          </a:lstStyle>
          <a:p>
            <a:fld id="{492AD3B4-D906-4191-84FB-4FE613E48036}" type="slidenum">
              <a:rPr lang="nl-BE" smtClean="0"/>
              <a:pPr/>
              <a:t>‹#›</a:t>
            </a:fld>
            <a:endParaRPr lang="nl-BE" dirty="0"/>
          </a:p>
        </p:txBody>
      </p:sp>
      <p:sp>
        <p:nvSpPr>
          <p:cNvPr id="7" name="Rechthoek 6"/>
          <p:cNvSpPr/>
          <p:nvPr userDrawn="1"/>
        </p:nvSpPr>
        <p:spPr>
          <a:xfrm>
            <a:off x="1" y="0"/>
            <a:ext cx="288000" cy="51435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481289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400" rtl="0" eaLnBrk="1" latinLnBrk="0" hangingPunct="1">
        <a:lnSpc>
          <a:spcPts val="3800"/>
        </a:lnSpc>
        <a:spcBef>
          <a:spcPts val="0"/>
        </a:spcBef>
        <a:buNone/>
        <a:defRPr sz="3700" b="0" i="0" kern="1200">
          <a:solidFill>
            <a:schemeClr val="tx1"/>
          </a:solidFill>
          <a:latin typeface="FlandersArtSans-Bold" panose="00000800000000000000" pitchFamily="2" charset="0"/>
          <a:ea typeface="+mj-ea"/>
          <a:cs typeface="FlandersArtSans-Bold" panose="00000800000000000000" pitchFamily="2" charset="0"/>
        </a:defRPr>
      </a:lvl1pPr>
    </p:titleStyle>
    <p:bodyStyle>
      <a:lvl1pPr marL="288000" indent="-288000" algn="l" defTabSz="914400" rtl="0" eaLnBrk="1" latinLnBrk="0" hangingPunct="1">
        <a:lnSpc>
          <a:spcPct val="90000"/>
        </a:lnSpc>
        <a:spcBef>
          <a:spcPts val="300"/>
        </a:spcBef>
        <a:buSzPct val="90000"/>
        <a:buFontTx/>
        <a:buBlip>
          <a:blip r:embed="rId10"/>
        </a:buBlip>
        <a:defRPr sz="2200" kern="1200" spc="0">
          <a:solidFill>
            <a:schemeClr val="tx1"/>
          </a:solidFill>
          <a:latin typeface="FlandersArtSans-Bold" panose="00000800000000000000" pitchFamily="2" charset="0"/>
          <a:ea typeface="+mn-ea"/>
          <a:cs typeface="+mn-cs"/>
        </a:defRPr>
      </a:lvl1pPr>
      <a:lvl2pPr marL="576000" indent="-288000" algn="l" defTabSz="914400" rtl="0" eaLnBrk="1" latinLnBrk="0" hangingPunct="1">
        <a:lnSpc>
          <a:spcPct val="90000"/>
        </a:lnSpc>
        <a:spcBef>
          <a:spcPts val="300"/>
        </a:spcBef>
        <a:buSzPct val="70000"/>
        <a:buFontTx/>
        <a:buBlip>
          <a:blip r:embed="rId11"/>
        </a:buBlip>
        <a:defRPr sz="2200" kern="1200" spc="0">
          <a:solidFill>
            <a:schemeClr val="bg1">
              <a:lumMod val="50000"/>
            </a:schemeClr>
          </a:solidFill>
          <a:latin typeface="FlandersArtSans-Regular" panose="00000500000000000000" pitchFamily="2" charset="0"/>
          <a:ea typeface="+mn-ea"/>
          <a:cs typeface="+mn-cs"/>
        </a:defRPr>
      </a:lvl2pPr>
      <a:lvl3pPr marL="864000" indent="-288000" algn="l" defTabSz="914400" rtl="0" eaLnBrk="1" latinLnBrk="0" hangingPunct="1">
        <a:lnSpc>
          <a:spcPct val="90000"/>
        </a:lnSpc>
        <a:spcBef>
          <a:spcPts val="300"/>
        </a:spcBef>
        <a:buSzPct val="90000"/>
        <a:buFontTx/>
        <a:buBlip>
          <a:blip r:embed="rId12"/>
        </a:buBlip>
        <a:defRPr sz="2000" kern="1200" spc="0">
          <a:solidFill>
            <a:schemeClr val="tx1"/>
          </a:solidFill>
          <a:latin typeface="FlandersArtSans-Regular" panose="00000500000000000000" pitchFamily="2" charset="0"/>
          <a:ea typeface="+mn-ea"/>
          <a:cs typeface="+mn-cs"/>
        </a:defRPr>
      </a:lvl3pPr>
      <a:lvl4pPr marL="1152000" indent="-288000" algn="l" defTabSz="914400" rtl="0" eaLnBrk="1" latinLnBrk="0" hangingPunct="1">
        <a:lnSpc>
          <a:spcPct val="90000"/>
        </a:lnSpc>
        <a:spcBef>
          <a:spcPts val="300"/>
        </a:spcBef>
        <a:buSzPct val="75000"/>
        <a:buFontTx/>
        <a:buBlip>
          <a:blip r:embed="rId13"/>
        </a:buBlip>
        <a:defRPr sz="2000" kern="1200" spc="0">
          <a:solidFill>
            <a:schemeClr val="tx1"/>
          </a:solidFill>
          <a:latin typeface="FlandersArtSans-Regular" panose="00000500000000000000" pitchFamily="2" charset="0"/>
          <a:ea typeface="+mn-ea"/>
          <a:cs typeface="+mn-cs"/>
        </a:defRPr>
      </a:lvl4pPr>
      <a:lvl5pPr marL="1440000" indent="-288000" algn="l" defTabSz="914400" rtl="0" eaLnBrk="1" latinLnBrk="0" hangingPunct="1">
        <a:lnSpc>
          <a:spcPct val="90000"/>
        </a:lnSpc>
        <a:spcBef>
          <a:spcPts val="300"/>
        </a:spcBef>
        <a:buSzPct val="90000"/>
        <a:buFontTx/>
        <a:buBlip>
          <a:blip r:embed="rId10"/>
        </a:buBlip>
        <a:defRPr sz="2000" kern="1200" spc="0" baseline="0">
          <a:solidFill>
            <a:schemeClr val="tx1"/>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pydov.readthedocs.io/en/stable/" TargetMode="Externa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90.png"/></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93.jpg"/><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inspire.ec.europa.eu/layer" TargetMode="External"/><Relationship Id="rId2" Type="http://schemas.openxmlformats.org/officeDocument/2006/relationships/image" Target="../media/image37.png"/><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hyperlink" Target="https://inspire.ec.europa.eu/applicationschema/" TargetMode="External"/><Relationship Id="rId4" Type="http://schemas.openxmlformats.org/officeDocument/2006/relationships/image" Target="../media/image39.png"/></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94.jpg"/><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90.png"/></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91.png"/></Relationships>
</file>

<file path=ppt/slides/_rels/slide11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93.jpg"/></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93.jpg"/></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data.vlaanderen.be/standaarden/standaarden-in-ontwikkeling/bodem-en-ondergrond/index.html" TargetMode="Externa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hyperlink" Target="mailto:Anthony.vanheymbeeck@vlaanderen.be" TargetMode="External"/><Relationship Id="rId2" Type="http://schemas.openxmlformats.org/officeDocument/2006/relationships/hyperlink" Target="mailto:Dimitri.schepers@vlaanderen.be" TargetMode="External"/><Relationship Id="rId1" Type="http://schemas.openxmlformats.org/officeDocument/2006/relationships/slideLayout" Target="../slideLayouts/slideLayout1.xml"/><Relationship Id="rId5" Type="http://schemas.openxmlformats.org/officeDocument/2006/relationships/hyperlink" Target="https://github.com/Informatievlaanderen/OSLOthema-bodemEnOndergrond/issues" TargetMode="External"/><Relationship Id="rId4" Type="http://schemas.openxmlformats.org/officeDocument/2006/relationships/image" Target="../media/image11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hyperlink" Target="https://data.vlaanderen.be/" TargetMode="Externa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hyperlink" Target="http://www.fao.org/global-soil-partnership/pillars-action/4-information-data/glosis/en/" TargetMode="Externa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7.xml"/><Relationship Id="rId5" Type="http://schemas.openxmlformats.org/officeDocument/2006/relationships/hyperlink" Target="https://basisregistratieondergrond.nl/inhoud-bro/registratieobjecten/" TargetMode="Externa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diagramQuickStyle" Target="../diagrams/quickStyle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Layout" Target="../diagrams/layout2.xml"/><Relationship Id="rId2" Type="http://schemas.openxmlformats.org/officeDocument/2006/relationships/image" Target="../media/image46.png"/><Relationship Id="rId1" Type="http://schemas.openxmlformats.org/officeDocument/2006/relationships/slideLayout" Target="../slideLayouts/slideLayout27.xml"/><Relationship Id="rId6" Type="http://schemas.openxmlformats.org/officeDocument/2006/relationships/diagramColors" Target="../diagrams/colors1.xml"/><Relationship Id="rId11" Type="http://schemas.openxmlformats.org/officeDocument/2006/relationships/diagramData" Target="../diagrams/data2.xml"/><Relationship Id="rId5" Type="http://schemas.openxmlformats.org/officeDocument/2006/relationships/diagramQuickStyle" Target="../diagrams/quickStyle1.xml"/><Relationship Id="rId15" Type="http://schemas.microsoft.com/office/2007/relationships/diagramDrawing" Target="../diagrams/drawing2.xml"/><Relationship Id="rId10" Type="http://schemas.openxmlformats.org/officeDocument/2006/relationships/image" Target="../media/image49.png"/><Relationship Id="rId4" Type="http://schemas.openxmlformats.org/officeDocument/2006/relationships/diagramLayout" Target="../diagrams/layout1.xml"/><Relationship Id="rId9" Type="http://schemas.openxmlformats.org/officeDocument/2006/relationships/image" Target="../media/image48.png"/><Relationship Id="rId14" Type="http://schemas.openxmlformats.org/officeDocument/2006/relationships/diagramColors" Target="../diagrams/colors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hyperlink" Target="data.vlaanderen.be"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hyperlink" Target="https://dimi-schepers.github.io/OSLOthema-bodemEnOndergrond/doc/applicatieprofiel/bodem-en-ondergrond-opdracht/ontwerpstandaard/2020-08-11/"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dov.vlaanderen.be/data/boring/2006-148250.xml" TargetMode="External"/><Relationship Id="rId2" Type="http://schemas.openxmlformats.org/officeDocument/2006/relationships/hyperlink" Target="https://www.dov.vlaanderen.be/data/boring/2006-148250" TargetMode="External"/><Relationship Id="rId1" Type="http://schemas.openxmlformats.org/officeDocument/2006/relationships/slideLayout" Target="../slideLayouts/slideLayout16.xml"/><Relationship Id="rId5" Type="http://schemas.openxmlformats.org/officeDocument/2006/relationships/hyperlink" Target="https://www.dov.vlaanderen.be/data/boring/2006-148250.html" TargetMode="External"/><Relationship Id="rId4" Type="http://schemas.openxmlformats.org/officeDocument/2006/relationships/hyperlink" Target="https://www.dov.vlaanderen.be/data/boring/2006-148250.json"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egenenverkeer.data.vlaanderen.be/doc/implementatiemodel/grondwerken#Grond" TargetMode="External"/><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s://wegenenverkeer.data.vlaanderen.be/doc/implementatiemodel/grondwerken/#Piezometrische%20buis" TargetMode="External"/><Relationship Id="rId2" Type="http://schemas.openxmlformats.org/officeDocument/2006/relationships/hyperlink" Target="https://www.dov.vlaanderen.be/portaal/?module=ocdov-xdov-validate" TargetMode="External"/><Relationship Id="rId1" Type="http://schemas.openxmlformats.org/officeDocument/2006/relationships/slideLayout" Target="../slideLayouts/slideLayout27.xml"/><Relationship Id="rId6" Type="http://schemas.openxmlformats.org/officeDocument/2006/relationships/hyperlink" Target="https://imjv.milieuinfo.be/delen-van-het-imjv/grondwater" TargetMode="External"/><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hyperlink" Target="https://wegenenverkeer.data.vlaanderen.be/doc/implementatiemodel/proeven-metingen/#Proef%20sondering" TargetMode="External"/><Relationship Id="rId4" Type="http://schemas.openxmlformats.org/officeDocument/2006/relationships/hyperlink" Target="https://services.ovam.be/webloket-bodem/bsd/publicViews/referenceLists.seam?conversationId=969" TargetMode="External"/><Relationship Id="rId9" Type="http://schemas.openxmlformats.org/officeDocument/2006/relationships/image" Target="../media/image26.pn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hyperlink" Target="https://www.dov.vlaanderen.be/data/opdracht/2007-002278" TargetMode="External"/><Relationship Id="rId2" Type="http://schemas.openxmlformats.org/officeDocument/2006/relationships/image" Target="../media/image95.png"/><Relationship Id="rId1" Type="http://schemas.openxmlformats.org/officeDocument/2006/relationships/slideLayout" Target="../slideLayouts/slideLayout36.xml"/><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8" Type="http://schemas.openxmlformats.org/officeDocument/2006/relationships/hyperlink" Target="https://www.milieuinfo.be/confluence/display/DDOV/Synchronisatie+-+gebruik+DOV-webservices" TargetMode="External"/><Relationship Id="rId3" Type="http://schemas.openxmlformats.org/officeDocument/2006/relationships/hyperlink" Target="https://www.dov.vlaanderen.be/page/e-dov-archeologie" TargetMode="External"/><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www.dov.vlaanderen.be/portaal/?module=verkenner&amp;bm=d2bf19aa-1247-40ea-ba63-cd407dcf329d" TargetMode="Externa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www.dov.vlaanderen.be/data/opdracht/2020-018771" TargetMode="External"/><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ww.dov.vlaanderen.be/data/opdracht/1981-012309" TargetMode="External"/><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6.xml"/><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biblio.ugent.be/publication/8505107" TargetMode="External"/><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3.xml"/><Relationship Id="rId7" Type="http://schemas.openxmlformats.org/officeDocument/2006/relationships/image" Target="../media/image46.png"/><Relationship Id="rId2" Type="http://schemas.openxmlformats.org/officeDocument/2006/relationships/diagramData" Target="../diagrams/data3.xml"/><Relationship Id="rId1" Type="http://schemas.openxmlformats.org/officeDocument/2006/relationships/slideLayout" Target="../slideLayouts/slideLayout36.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49.png"/><Relationship Id="rId4" Type="http://schemas.openxmlformats.org/officeDocument/2006/relationships/diagramQuickStyle" Target="../diagrams/quickStyle3.xml"/><Relationship Id="rId9" Type="http://schemas.openxmlformats.org/officeDocument/2006/relationships/image" Target="../media/image48.png"/></Relationships>
</file>

<file path=ppt/slides/_rels/slide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hyperlink" Target="https://www.dov.vlaanderen.be/data/boring/2006-148250.xml" TargetMode="External"/><Relationship Id="rId2" Type="http://schemas.openxmlformats.org/officeDocument/2006/relationships/hyperlink" Target="https://www.dov.vlaanderen.be/data/boring/2006-148250" TargetMode="External"/><Relationship Id="rId1" Type="http://schemas.openxmlformats.org/officeDocument/2006/relationships/slideLayout" Target="../slideLayouts/slideLayout27.xml"/><Relationship Id="rId5" Type="http://schemas.openxmlformats.org/officeDocument/2006/relationships/hyperlink" Target="https://www.dov.vlaanderen.be/data/boring/2006-148250.html" TargetMode="External"/><Relationship Id="rId4" Type="http://schemas.openxmlformats.org/officeDocument/2006/relationships/hyperlink" Target="https://www.dov.vlaanderen.be/data/boring/2006-148250.json"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a:extLst>
              <a:ext uri="{FF2B5EF4-FFF2-40B4-BE49-F238E27FC236}">
                <a16:creationId xmlns:a16="http://schemas.microsoft.com/office/drawing/2014/main" id="{DAFCBDE5-F36B-416E-A3B9-89F41EB374DC}"/>
              </a:ext>
            </a:extLst>
          </p:cNvPr>
          <p:cNvGrpSpPr/>
          <p:nvPr/>
        </p:nvGrpSpPr>
        <p:grpSpPr>
          <a:xfrm>
            <a:off x="-177800" y="-135466"/>
            <a:ext cx="6828631" cy="5427134"/>
            <a:chOff x="0" y="0"/>
            <a:chExt cx="8134350" cy="6858001"/>
          </a:xfrm>
        </p:grpSpPr>
        <p:sp>
          <p:nvSpPr>
            <p:cNvPr id="3" name="Trapezium 2">
              <a:extLst>
                <a:ext uri="{FF2B5EF4-FFF2-40B4-BE49-F238E27FC236}">
                  <a16:creationId xmlns:a16="http://schemas.microsoft.com/office/drawing/2014/main" id="{D1277B43-CA39-4527-9CA5-D07DF66DC34F}"/>
                </a:ext>
              </a:extLst>
            </p:cNvPr>
            <p:cNvSpPr/>
            <p:nvPr/>
          </p:nvSpPr>
          <p:spPr>
            <a:xfrm>
              <a:off x="4057650" y="1"/>
              <a:ext cx="4076700" cy="6858000"/>
            </a:xfrm>
            <a:prstGeom prst="trapezoid">
              <a:avLst>
                <a:gd name="adj" fmla="val 268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 name="Rechthoek 3">
              <a:extLst>
                <a:ext uri="{FF2B5EF4-FFF2-40B4-BE49-F238E27FC236}">
                  <a16:creationId xmlns:a16="http://schemas.microsoft.com/office/drawing/2014/main" id="{532F4FD8-A938-4C45-9700-41756BC868EE}"/>
                </a:ext>
              </a:extLst>
            </p:cNvPr>
            <p:cNvSpPr/>
            <p:nvPr/>
          </p:nvSpPr>
          <p:spPr>
            <a:xfrm>
              <a:off x="0" y="0"/>
              <a:ext cx="52959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 name="Titel 1">
            <a:extLst>
              <a:ext uri="{FF2B5EF4-FFF2-40B4-BE49-F238E27FC236}">
                <a16:creationId xmlns:a16="http://schemas.microsoft.com/office/drawing/2014/main" id="{76052423-F62C-4BD5-9332-6332119355AF}"/>
              </a:ext>
            </a:extLst>
          </p:cNvPr>
          <p:cNvSpPr txBox="1">
            <a:spLocks/>
          </p:cNvSpPr>
          <p:nvPr/>
        </p:nvSpPr>
        <p:spPr>
          <a:xfrm>
            <a:off x="511351" y="1310795"/>
            <a:ext cx="5612553" cy="1390149"/>
          </a:xfrm>
          <a:prstGeom prst="rect">
            <a:avLst/>
          </a:prstGeom>
        </p:spPr>
        <p:txBody>
          <a:bodyPr anchor="b">
            <a:normAutofit fontScale="92500"/>
          </a:bodyPr>
          <a:lstStyle>
            <a:lvl1pPr algn="l" defTabSz="1219170" rtl="0" eaLnBrk="1" latinLnBrk="0" hangingPunct="1">
              <a:lnSpc>
                <a:spcPts val="5067"/>
              </a:lnSpc>
              <a:spcBef>
                <a:spcPts val="0"/>
              </a:spcBef>
              <a:buNone/>
              <a:defRPr sz="4933" b="0" i="0" kern="1200">
                <a:solidFill>
                  <a:schemeClr val="tx1"/>
                </a:solidFill>
                <a:latin typeface="FlandersArtSans-Bold" panose="00000800000000000000" pitchFamily="2" charset="0"/>
                <a:ea typeface="+mj-ea"/>
                <a:cs typeface="FlandersArtSans-Bold" panose="00000800000000000000" pitchFamily="2" charset="0"/>
              </a:defRPr>
            </a:lvl1pPr>
          </a:lstStyle>
          <a:p>
            <a:r>
              <a:rPr lang="nl-BE" sz="3200" dirty="0"/>
              <a:t>OSLO Bodem en Ondergrond:</a:t>
            </a:r>
          </a:p>
          <a:p>
            <a:r>
              <a:rPr lang="nl-BE" sz="3200" dirty="0"/>
              <a:t>Thematische Werkgroep 1</a:t>
            </a:r>
          </a:p>
        </p:txBody>
      </p:sp>
      <p:grpSp>
        <p:nvGrpSpPr>
          <p:cNvPr id="11" name="Groep 10">
            <a:extLst>
              <a:ext uri="{FF2B5EF4-FFF2-40B4-BE49-F238E27FC236}">
                <a16:creationId xmlns:a16="http://schemas.microsoft.com/office/drawing/2014/main" id="{F7899541-5D1D-42CB-A929-8D999C3CE338}"/>
              </a:ext>
            </a:extLst>
          </p:cNvPr>
          <p:cNvGrpSpPr/>
          <p:nvPr/>
        </p:nvGrpSpPr>
        <p:grpSpPr>
          <a:xfrm>
            <a:off x="6807496" y="3187136"/>
            <a:ext cx="1680362" cy="1469574"/>
            <a:chOff x="6341824" y="2963639"/>
            <a:chExt cx="2240482" cy="1959432"/>
          </a:xfrm>
        </p:grpSpPr>
        <p:pic>
          <p:nvPicPr>
            <p:cNvPr id="7" name="Picture 3">
              <a:extLst>
                <a:ext uri="{FF2B5EF4-FFF2-40B4-BE49-F238E27FC236}">
                  <a16:creationId xmlns:a16="http://schemas.microsoft.com/office/drawing/2014/main" id="{9A14383B-E361-48F5-8822-787732786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1824" y="2963639"/>
              <a:ext cx="1507604" cy="1066142"/>
            </a:xfrm>
            <a:prstGeom prst="rect">
              <a:avLst/>
            </a:prstGeom>
          </p:spPr>
        </p:pic>
        <p:pic>
          <p:nvPicPr>
            <p:cNvPr id="8" name="Picture 4">
              <a:extLst>
                <a:ext uri="{FF2B5EF4-FFF2-40B4-BE49-F238E27FC236}">
                  <a16:creationId xmlns:a16="http://schemas.microsoft.com/office/drawing/2014/main" id="{DA1CCA69-E2B2-4CE4-B8FE-9055E6F68E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206" y="4286250"/>
              <a:ext cx="458762" cy="636821"/>
            </a:xfrm>
            <a:prstGeom prst="rect">
              <a:avLst/>
            </a:prstGeom>
          </p:spPr>
        </p:pic>
        <p:pic>
          <p:nvPicPr>
            <p:cNvPr id="9" name="Picture 5">
              <a:extLst>
                <a:ext uri="{FF2B5EF4-FFF2-40B4-BE49-F238E27FC236}">
                  <a16:creationId xmlns:a16="http://schemas.microsoft.com/office/drawing/2014/main" id="{2781A347-3206-4443-AA9A-82C6A8B63C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4520" y="3817208"/>
              <a:ext cx="564908" cy="528678"/>
            </a:xfrm>
            <a:prstGeom prst="rect">
              <a:avLst/>
            </a:prstGeom>
          </p:spPr>
        </p:pic>
        <p:pic>
          <p:nvPicPr>
            <p:cNvPr id="10" name="Picture 6">
              <a:extLst>
                <a:ext uri="{FF2B5EF4-FFF2-40B4-BE49-F238E27FC236}">
                  <a16:creationId xmlns:a16="http://schemas.microsoft.com/office/drawing/2014/main" id="{238556CA-CD27-45CC-827B-6209CE0123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3628" y="3496709"/>
              <a:ext cx="528678" cy="528678"/>
            </a:xfrm>
            <a:prstGeom prst="rect">
              <a:avLst/>
            </a:prstGeom>
          </p:spPr>
        </p:pic>
      </p:grpSp>
      <p:sp>
        <p:nvSpPr>
          <p:cNvPr id="12" name="Tekstvak 11">
            <a:extLst>
              <a:ext uri="{FF2B5EF4-FFF2-40B4-BE49-F238E27FC236}">
                <a16:creationId xmlns:a16="http://schemas.microsoft.com/office/drawing/2014/main" id="{54DEA346-D5A6-43E7-A0B4-FEFCF4D71B40}"/>
              </a:ext>
            </a:extLst>
          </p:cNvPr>
          <p:cNvSpPr txBox="1"/>
          <p:nvPr/>
        </p:nvSpPr>
        <p:spPr>
          <a:xfrm>
            <a:off x="504265" y="4656710"/>
            <a:ext cx="4699747" cy="369332"/>
          </a:xfrm>
          <a:prstGeom prst="rect">
            <a:avLst/>
          </a:prstGeom>
          <a:noFill/>
        </p:spPr>
        <p:txBody>
          <a:bodyPr wrap="square" rtlCol="0">
            <a:spAutoFit/>
          </a:bodyPr>
          <a:lstStyle/>
          <a:p>
            <a:r>
              <a:rPr lang="nl-BE" sz="900" dirty="0"/>
              <a:t>Initiatief van Databank Ondergrond Vlaanderen, OVAM en het </a:t>
            </a:r>
            <a:r>
              <a:rPr lang="nl-BE" sz="900"/>
              <a:t>Omgevingsinformatie Samenwerkingsverband </a:t>
            </a:r>
            <a:r>
              <a:rPr lang="nl-BE" sz="900" dirty="0"/>
              <a:t>in samenwerking </a:t>
            </a:r>
            <a:r>
              <a:rPr lang="nl-BE" sz="900"/>
              <a:t>met Informatie Vlaanderen.</a:t>
            </a:r>
            <a:endParaRPr lang="nl-BE" sz="900" dirty="0"/>
          </a:p>
        </p:txBody>
      </p:sp>
      <p:sp>
        <p:nvSpPr>
          <p:cNvPr id="15" name="Ondertitel 3">
            <a:extLst>
              <a:ext uri="{FF2B5EF4-FFF2-40B4-BE49-F238E27FC236}">
                <a16:creationId xmlns:a16="http://schemas.microsoft.com/office/drawing/2014/main" id="{E74302DA-CF6E-43EA-A010-8E0C4438F1DA}"/>
              </a:ext>
            </a:extLst>
          </p:cNvPr>
          <p:cNvSpPr txBox="1">
            <a:spLocks/>
          </p:cNvSpPr>
          <p:nvPr/>
        </p:nvSpPr>
        <p:spPr>
          <a:xfrm>
            <a:off x="492411" y="3109297"/>
            <a:ext cx="7070100" cy="790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sz="1550" dirty="0">
                <a:latin typeface="FlandersArtSans-Regular" panose="00000500000000000000" pitchFamily="2" charset="0"/>
              </a:rPr>
              <a:t>Welkom! We starten om 13u.</a:t>
            </a:r>
            <a:br>
              <a:rPr lang="nl-NL" sz="1550" dirty="0">
                <a:latin typeface="FlandersArtSans-Regular" panose="00000500000000000000" pitchFamily="2" charset="0"/>
              </a:rPr>
            </a:br>
            <a:endParaRPr lang="nl-NL" sz="1550" dirty="0">
              <a:latin typeface="FlandersArtSans-Regular" panose="00000500000000000000" pitchFamily="2" charset="0"/>
            </a:endParaRPr>
          </a:p>
          <a:p>
            <a:r>
              <a:rPr lang="nl-NL" dirty="0">
                <a:latin typeface="FlandersArtSans-Regular" panose="00000500000000000000" pitchFamily="2" charset="0"/>
              </a:rPr>
              <a:t>Dinsdag 11 augustus 2020</a:t>
            </a:r>
            <a:endParaRPr lang="nl-NL" sz="1200" dirty="0">
              <a:latin typeface="FlandersArtSans-Regular" panose="00000500000000000000" pitchFamily="2" charset="0"/>
            </a:endParaRPr>
          </a:p>
        </p:txBody>
      </p:sp>
      <p:sp>
        <p:nvSpPr>
          <p:cNvPr id="16" name="Tijdelijke aanduiding voor tekst 2">
            <a:extLst>
              <a:ext uri="{FF2B5EF4-FFF2-40B4-BE49-F238E27FC236}">
                <a16:creationId xmlns:a16="http://schemas.microsoft.com/office/drawing/2014/main" id="{50A19739-60B0-4C20-9E94-C9C5AF745C87}"/>
              </a:ext>
            </a:extLst>
          </p:cNvPr>
          <p:cNvSpPr txBox="1">
            <a:spLocks/>
          </p:cNvSpPr>
          <p:nvPr/>
        </p:nvSpPr>
        <p:spPr>
          <a:xfrm>
            <a:off x="499135" y="3848580"/>
            <a:ext cx="4773300" cy="264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a:latin typeface="FlandersArtSans-Regular" panose="00000500000000000000" pitchFamily="2" charset="0"/>
              </a:rPr>
              <a:t>Virtuele </a:t>
            </a:r>
            <a:r>
              <a:rPr lang="nl-NL" dirty="0">
                <a:latin typeface="FlandersArtSans-Regular" panose="00000500000000000000" pitchFamily="2" charset="0"/>
              </a:rPr>
              <a:t>werkgroep – Microsoft Teams</a:t>
            </a:r>
          </a:p>
        </p:txBody>
      </p:sp>
      <p:pic>
        <p:nvPicPr>
          <p:cNvPr id="14" name="Google Shape;16;p65">
            <a:extLst>
              <a:ext uri="{FF2B5EF4-FFF2-40B4-BE49-F238E27FC236}">
                <a16:creationId xmlns:a16="http://schemas.microsoft.com/office/drawing/2014/main" id="{C9DE3CB9-9ED5-44E2-830E-0052B6AC1D24}"/>
              </a:ext>
            </a:extLst>
          </p:cNvPr>
          <p:cNvPicPr preferRelativeResize="0"/>
          <p:nvPr/>
        </p:nvPicPr>
        <p:blipFill rotWithShape="1">
          <a:blip r:embed="rId6">
            <a:alphaModFix/>
          </a:blip>
          <a:srcRect l="5325"/>
          <a:stretch/>
        </p:blipFill>
        <p:spPr>
          <a:xfrm>
            <a:off x="499135" y="273306"/>
            <a:ext cx="1828550" cy="734475"/>
          </a:xfrm>
          <a:prstGeom prst="rect">
            <a:avLst/>
          </a:prstGeom>
          <a:noFill/>
          <a:ln>
            <a:noFill/>
          </a:ln>
        </p:spPr>
      </p:pic>
    </p:spTree>
    <p:extLst>
      <p:ext uri="{BB962C8B-B14F-4D97-AF65-F5344CB8AC3E}">
        <p14:creationId xmlns:p14="http://schemas.microsoft.com/office/powerpoint/2010/main" val="4050168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AD1F720-8C23-489D-B7D1-3F7BA9851AB9}"/>
              </a:ext>
            </a:extLst>
          </p:cNvPr>
          <p:cNvSpPr>
            <a:spLocks noGrp="1"/>
          </p:cNvSpPr>
          <p:nvPr>
            <p:ph sz="half" idx="1"/>
          </p:nvPr>
        </p:nvSpPr>
        <p:spPr/>
        <p:txBody>
          <a:bodyPr/>
          <a:lstStyle/>
          <a:p>
            <a:endParaRPr lang="nl-BE"/>
          </a:p>
        </p:txBody>
      </p:sp>
      <p:pic>
        <p:nvPicPr>
          <p:cNvPr id="4" name="Afbeelding 3">
            <a:hlinkClick r:id="rId2"/>
            <a:extLst>
              <a:ext uri="{FF2B5EF4-FFF2-40B4-BE49-F238E27FC236}">
                <a16:creationId xmlns:a16="http://schemas.microsoft.com/office/drawing/2014/main" id="{F9C13D74-5DA2-4AA0-9249-017F97A42A32}"/>
              </a:ext>
            </a:extLst>
          </p:cNvPr>
          <p:cNvPicPr>
            <a:picLocks noChangeAspect="1"/>
          </p:cNvPicPr>
          <p:nvPr/>
        </p:nvPicPr>
        <p:blipFill>
          <a:blip r:embed="rId3"/>
          <a:stretch>
            <a:fillRect/>
          </a:stretch>
        </p:blipFill>
        <p:spPr>
          <a:xfrm>
            <a:off x="544640" y="1120470"/>
            <a:ext cx="5717012" cy="2709823"/>
          </a:xfrm>
          <a:prstGeom prst="rect">
            <a:avLst/>
          </a:prstGeom>
        </p:spPr>
      </p:pic>
      <p:pic>
        <p:nvPicPr>
          <p:cNvPr id="5" name="Afbeelding 4">
            <a:extLst>
              <a:ext uri="{FF2B5EF4-FFF2-40B4-BE49-F238E27FC236}">
                <a16:creationId xmlns:a16="http://schemas.microsoft.com/office/drawing/2014/main" id="{626FAB8A-CE63-4B47-A8C9-7CF2CDA71606}"/>
              </a:ext>
            </a:extLst>
          </p:cNvPr>
          <p:cNvPicPr>
            <a:picLocks noChangeAspect="1"/>
          </p:cNvPicPr>
          <p:nvPr/>
        </p:nvPicPr>
        <p:blipFill>
          <a:blip r:embed="rId4"/>
          <a:stretch>
            <a:fillRect/>
          </a:stretch>
        </p:blipFill>
        <p:spPr>
          <a:xfrm>
            <a:off x="1830001" y="4023031"/>
            <a:ext cx="7043738" cy="850106"/>
          </a:xfrm>
          <a:prstGeom prst="rect">
            <a:avLst/>
          </a:prstGeom>
          <a:ln>
            <a:solidFill>
              <a:srgbClr val="FF0000"/>
            </a:solidFill>
          </a:ln>
        </p:spPr>
      </p:pic>
      <p:sp>
        <p:nvSpPr>
          <p:cNvPr id="8" name="Google Shape;242;g71eeb774cb_0_278">
            <a:extLst>
              <a:ext uri="{FF2B5EF4-FFF2-40B4-BE49-F238E27FC236}">
                <a16:creationId xmlns:a16="http://schemas.microsoft.com/office/drawing/2014/main" id="{A6D8E141-F434-45E6-A6C6-81276F72DB8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Voor en door de Python community</a:t>
            </a:r>
          </a:p>
        </p:txBody>
      </p:sp>
    </p:spTree>
    <p:extLst>
      <p:ext uri="{BB962C8B-B14F-4D97-AF65-F5344CB8AC3E}">
        <p14:creationId xmlns:p14="http://schemas.microsoft.com/office/powerpoint/2010/main" val="21037200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Organisatie/Persoon in OSLO</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5F4C5DB-8120-45AE-B6C0-5A5E250574E8}"/>
              </a:ext>
            </a:extLst>
          </p:cNvPr>
          <p:cNvPicPr>
            <a:picLocks noChangeAspect="1"/>
          </p:cNvPicPr>
          <p:nvPr/>
        </p:nvPicPr>
        <p:blipFill rotWithShape="1">
          <a:blip r:embed="rId3"/>
          <a:srcRect l="31605" t="19403" r="56225" b="66929"/>
          <a:stretch/>
        </p:blipFill>
        <p:spPr>
          <a:xfrm>
            <a:off x="1047137" y="1710812"/>
            <a:ext cx="1683998" cy="1543666"/>
          </a:xfrm>
          <a:prstGeom prst="rect">
            <a:avLst/>
          </a:prstGeom>
        </p:spPr>
      </p:pic>
      <p:pic>
        <p:nvPicPr>
          <p:cNvPr id="4" name="Picture 3">
            <a:extLst>
              <a:ext uri="{FF2B5EF4-FFF2-40B4-BE49-F238E27FC236}">
                <a16:creationId xmlns:a16="http://schemas.microsoft.com/office/drawing/2014/main" id="{3E839F30-37C8-4457-B0C8-5FF7BC3FB726}"/>
              </a:ext>
            </a:extLst>
          </p:cNvPr>
          <p:cNvPicPr>
            <a:picLocks noChangeAspect="1"/>
          </p:cNvPicPr>
          <p:nvPr/>
        </p:nvPicPr>
        <p:blipFill rotWithShape="1">
          <a:blip r:embed="rId4"/>
          <a:srcRect l="26114" t="32115" r="23687" b="19713"/>
          <a:stretch/>
        </p:blipFill>
        <p:spPr>
          <a:xfrm>
            <a:off x="3763073" y="1377282"/>
            <a:ext cx="4294462" cy="3376615"/>
          </a:xfrm>
          <a:prstGeom prst="rect">
            <a:avLst/>
          </a:prstGeom>
        </p:spPr>
      </p:pic>
      <p:sp>
        <p:nvSpPr>
          <p:cNvPr id="5" name="Rectangle 4">
            <a:extLst>
              <a:ext uri="{FF2B5EF4-FFF2-40B4-BE49-F238E27FC236}">
                <a16:creationId xmlns:a16="http://schemas.microsoft.com/office/drawing/2014/main" id="{8EB94FCE-1A05-428B-A02C-44B28E0B9208}"/>
              </a:ext>
            </a:extLst>
          </p:cNvPr>
          <p:cNvSpPr/>
          <p:nvPr/>
        </p:nvSpPr>
        <p:spPr>
          <a:xfrm>
            <a:off x="6272981" y="1317523"/>
            <a:ext cx="1966453" cy="135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6AF5E5-CA82-4066-B760-89CB2AF61937}"/>
              </a:ext>
            </a:extLst>
          </p:cNvPr>
          <p:cNvSpPr/>
          <p:nvPr/>
        </p:nvSpPr>
        <p:spPr>
          <a:xfrm>
            <a:off x="3205317" y="1040761"/>
            <a:ext cx="1966453" cy="135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FDE88A-0D81-4B0C-B05F-B3B1A5E06313}"/>
              </a:ext>
            </a:extLst>
          </p:cNvPr>
          <p:cNvSpPr/>
          <p:nvPr/>
        </p:nvSpPr>
        <p:spPr>
          <a:xfrm>
            <a:off x="5161938" y="4102739"/>
            <a:ext cx="3072580" cy="651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0555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Hoe gebruiken jullie deze klasse vandaag?</a:t>
            </a:r>
          </a:p>
          <a:p>
            <a:endParaRPr lang="nl-NL"/>
          </a:p>
          <a:p>
            <a:r>
              <a:rPr lang="nl-NL"/>
              <a:t>Wat verloopt moeilijk?</a:t>
            </a:r>
            <a:br>
              <a:rPr lang="nl-NL"/>
            </a:br>
            <a:endParaRPr lang="nl-NL"/>
          </a:p>
          <a:p>
            <a:r>
              <a:rPr lang="nl-NL"/>
              <a:t>Wat ontbreekt er?</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Organisatie/Persoon</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57083" y="377408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2409658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2" descr="Afbeelding met binnen, zitten, kop, koffie&#10;&#10;Beschrijving is gegenereerd met zeer hoge betrouwbaarheid">
            <a:extLst>
              <a:ext uri="{FF2B5EF4-FFF2-40B4-BE49-F238E27FC236}">
                <a16:creationId xmlns:a16="http://schemas.microsoft.com/office/drawing/2014/main" id="{8C1CE5FE-89AB-48B4-9B71-353A5A0DAF09}"/>
              </a:ext>
            </a:extLst>
          </p:cNvPr>
          <p:cNvPicPr>
            <a:picLocks noChangeAspect="1"/>
          </p:cNvPicPr>
          <p:nvPr/>
        </p:nvPicPr>
        <p:blipFill>
          <a:blip r:embed="rId2"/>
          <a:stretch>
            <a:fillRect/>
          </a:stretch>
        </p:blipFill>
        <p:spPr>
          <a:xfrm>
            <a:off x="300279" y="-3955"/>
            <a:ext cx="8843721" cy="5161097"/>
          </a:xfrm>
          <a:prstGeom prst="rect">
            <a:avLst/>
          </a:prstGeom>
        </p:spPr>
      </p:pic>
      <p:sp>
        <p:nvSpPr>
          <p:cNvPr id="6" name="Rechthoek 5">
            <a:extLst>
              <a:ext uri="{FF2B5EF4-FFF2-40B4-BE49-F238E27FC236}">
                <a16:creationId xmlns:a16="http://schemas.microsoft.com/office/drawing/2014/main" id="{203E812F-EF7A-457D-A77E-9853BCF63B80}"/>
              </a:ext>
            </a:extLst>
          </p:cNvPr>
          <p:cNvSpPr/>
          <p:nvPr/>
        </p:nvSpPr>
        <p:spPr>
          <a:xfrm>
            <a:off x="191791" y="2744167"/>
            <a:ext cx="2702515" cy="6199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b="1">
                <a:solidFill>
                  <a:schemeClr val="tx1"/>
                </a:solidFill>
                <a:cs typeface="Arial"/>
              </a:rPr>
              <a:t>Pauze!</a:t>
            </a:r>
          </a:p>
        </p:txBody>
      </p:sp>
    </p:spTree>
    <p:extLst>
      <p:ext uri="{BB962C8B-B14F-4D97-AF65-F5344CB8AC3E}">
        <p14:creationId xmlns:p14="http://schemas.microsoft.com/office/powerpoint/2010/main" val="2237913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Monster</a:t>
            </a:r>
          </a:p>
        </p:txBody>
      </p:sp>
      <p:pic>
        <p:nvPicPr>
          <p:cNvPr id="7" name="Picture 6">
            <a:extLst>
              <a:ext uri="{FF2B5EF4-FFF2-40B4-BE49-F238E27FC236}">
                <a16:creationId xmlns:a16="http://schemas.microsoft.com/office/drawing/2014/main" id="{0353B7E3-54FE-4322-AB9A-70898AA8D17E}"/>
              </a:ext>
            </a:extLst>
          </p:cNvPr>
          <p:cNvPicPr>
            <a:picLocks noChangeAspect="1"/>
          </p:cNvPicPr>
          <p:nvPr/>
        </p:nvPicPr>
        <p:blipFill rotWithShape="1">
          <a:blip r:embed="rId3"/>
          <a:srcRect l="44780" t="71901" r="46103" b="4214"/>
          <a:stretch/>
        </p:blipFill>
        <p:spPr>
          <a:xfrm>
            <a:off x="4741135" y="1687576"/>
            <a:ext cx="2030506" cy="1584585"/>
          </a:xfrm>
          <a:prstGeom prst="rect">
            <a:avLst/>
          </a:prstGeom>
        </p:spPr>
      </p:pic>
      <p:pic>
        <p:nvPicPr>
          <p:cNvPr id="4" name="Picture 3">
            <a:extLst>
              <a:ext uri="{FF2B5EF4-FFF2-40B4-BE49-F238E27FC236}">
                <a16:creationId xmlns:a16="http://schemas.microsoft.com/office/drawing/2014/main" id="{85E8BE49-3AD5-42DB-91F3-0F208DD2841B}"/>
              </a:ext>
            </a:extLst>
          </p:cNvPr>
          <p:cNvPicPr>
            <a:picLocks noChangeAspect="1"/>
          </p:cNvPicPr>
          <p:nvPr/>
        </p:nvPicPr>
        <p:blipFill rotWithShape="1">
          <a:blip r:embed="rId4"/>
          <a:srcRect l="41944" t="76210" r="44998" b="10036"/>
          <a:stretch/>
        </p:blipFill>
        <p:spPr>
          <a:xfrm>
            <a:off x="6975301" y="642957"/>
            <a:ext cx="1969994" cy="2440642"/>
          </a:xfrm>
          <a:prstGeom prst="rect">
            <a:avLst/>
          </a:prstGeom>
        </p:spPr>
      </p:pic>
      <p:sp>
        <p:nvSpPr>
          <p:cNvPr id="10" name="Tijdelijke aanduiding voor tekst 2">
            <a:extLst>
              <a:ext uri="{FF2B5EF4-FFF2-40B4-BE49-F238E27FC236}">
                <a16:creationId xmlns:a16="http://schemas.microsoft.com/office/drawing/2014/main" id="{28D976A7-FEAF-49E3-8195-52133AC0E555}"/>
              </a:ext>
            </a:extLst>
          </p:cNvPr>
          <p:cNvSpPr>
            <a:spLocks noGrp="1"/>
          </p:cNvSpPr>
          <p:nvPr>
            <p:ph type="body" idx="1"/>
          </p:nvPr>
        </p:nvSpPr>
        <p:spPr>
          <a:xfrm>
            <a:off x="540000" y="1020081"/>
            <a:ext cx="8064000" cy="2754000"/>
          </a:xfrm>
        </p:spPr>
        <p:txBody>
          <a:bodyPr/>
          <a:lstStyle/>
          <a:p>
            <a:pPr marL="102870" indent="0">
              <a:buNone/>
            </a:pPr>
            <a:endParaRPr lang="nl-NL" dirty="0">
              <a:latin typeface="FlandersArtSans-Regular"/>
            </a:endParaRPr>
          </a:p>
          <a:p>
            <a:r>
              <a:rPr lang="nl-NL" dirty="0">
                <a:latin typeface="FlandersArtSans-Regular"/>
              </a:rPr>
              <a:t>Drie geïdentificeerde klasse</a:t>
            </a:r>
          </a:p>
          <a:p>
            <a:pPr lvl="1"/>
            <a:r>
              <a:rPr lang="nl-NL" dirty="0">
                <a:latin typeface="FlandersArtSans-Regular"/>
              </a:rPr>
              <a:t>Grondmonster</a:t>
            </a:r>
          </a:p>
          <a:p>
            <a:pPr lvl="1"/>
            <a:r>
              <a:rPr lang="nl-NL" dirty="0">
                <a:latin typeface="FlandersArtSans-Regular"/>
              </a:rPr>
              <a:t>Bodemmonster</a:t>
            </a:r>
          </a:p>
          <a:p>
            <a:pPr lvl="1"/>
            <a:r>
              <a:rPr lang="nl-NL" dirty="0">
                <a:latin typeface="FlandersArtSans-Regular"/>
              </a:rPr>
              <a:t>Watermonster</a:t>
            </a:r>
          </a:p>
        </p:txBody>
      </p:sp>
      <p:pic>
        <p:nvPicPr>
          <p:cNvPr id="2" name="Picture 1">
            <a:extLst>
              <a:ext uri="{FF2B5EF4-FFF2-40B4-BE49-F238E27FC236}">
                <a16:creationId xmlns:a16="http://schemas.microsoft.com/office/drawing/2014/main" id="{7942238D-55CF-466D-80AE-AF17AA015F7B}"/>
              </a:ext>
            </a:extLst>
          </p:cNvPr>
          <p:cNvPicPr>
            <a:picLocks noChangeAspect="1"/>
          </p:cNvPicPr>
          <p:nvPr/>
        </p:nvPicPr>
        <p:blipFill rotWithShape="1">
          <a:blip r:embed="rId5"/>
          <a:srcRect l="3825" t="29916" r="84364" b="59092"/>
          <a:stretch/>
        </p:blipFill>
        <p:spPr>
          <a:xfrm>
            <a:off x="6017341" y="3460723"/>
            <a:ext cx="2256503" cy="1466090"/>
          </a:xfrm>
          <a:prstGeom prst="rect">
            <a:avLst/>
          </a:prstGeom>
        </p:spPr>
      </p:pic>
    </p:spTree>
    <p:extLst>
      <p:ext uri="{BB962C8B-B14F-4D97-AF65-F5344CB8AC3E}">
        <p14:creationId xmlns:p14="http://schemas.microsoft.com/office/powerpoint/2010/main" val="3014257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Grondmonster (1)</a:t>
            </a:r>
          </a:p>
        </p:txBody>
      </p:sp>
      <p:pic>
        <p:nvPicPr>
          <p:cNvPr id="12" name="Picture 11">
            <a:extLst>
              <a:ext uri="{FF2B5EF4-FFF2-40B4-BE49-F238E27FC236}">
                <a16:creationId xmlns:a16="http://schemas.microsoft.com/office/drawing/2014/main" id="{A7E9A933-6C50-41E1-9A9E-C4FC8A86DFC8}"/>
              </a:ext>
            </a:extLst>
          </p:cNvPr>
          <p:cNvPicPr>
            <a:picLocks noChangeAspect="1"/>
          </p:cNvPicPr>
          <p:nvPr/>
        </p:nvPicPr>
        <p:blipFill rotWithShape="1">
          <a:blip r:embed="rId3"/>
          <a:srcRect l="44780" t="71901" r="46103" b="4214"/>
          <a:stretch/>
        </p:blipFill>
        <p:spPr>
          <a:xfrm>
            <a:off x="5661318" y="2503714"/>
            <a:ext cx="1662019" cy="1297021"/>
          </a:xfrm>
          <a:prstGeom prst="rect">
            <a:avLst/>
          </a:prstGeom>
          <a:ln w="19050">
            <a:solidFill>
              <a:srgbClr val="FF0000"/>
            </a:solidFill>
          </a:ln>
        </p:spPr>
      </p:pic>
      <p:pic>
        <p:nvPicPr>
          <p:cNvPr id="14" name="Picture 13">
            <a:extLst>
              <a:ext uri="{FF2B5EF4-FFF2-40B4-BE49-F238E27FC236}">
                <a16:creationId xmlns:a16="http://schemas.microsoft.com/office/drawing/2014/main" id="{CC8F1936-00EB-4981-A910-53C159FEAC81}"/>
              </a:ext>
            </a:extLst>
          </p:cNvPr>
          <p:cNvPicPr>
            <a:picLocks noChangeAspect="1"/>
          </p:cNvPicPr>
          <p:nvPr/>
        </p:nvPicPr>
        <p:blipFill rotWithShape="1">
          <a:blip r:embed="rId4"/>
          <a:srcRect l="6879" t="38100" r="86391" b="35527"/>
          <a:stretch/>
        </p:blipFill>
        <p:spPr>
          <a:xfrm>
            <a:off x="2141454" y="774889"/>
            <a:ext cx="1608397" cy="2651653"/>
          </a:xfrm>
          <a:prstGeom prst="rect">
            <a:avLst/>
          </a:prstGeom>
        </p:spPr>
      </p:pic>
      <p:pic>
        <p:nvPicPr>
          <p:cNvPr id="15" name="Picture 14">
            <a:extLst>
              <a:ext uri="{FF2B5EF4-FFF2-40B4-BE49-F238E27FC236}">
                <a16:creationId xmlns:a16="http://schemas.microsoft.com/office/drawing/2014/main" id="{9044C23A-A4BA-4E4E-9086-029550FEAB56}"/>
              </a:ext>
            </a:extLst>
          </p:cNvPr>
          <p:cNvPicPr>
            <a:picLocks noChangeAspect="1"/>
          </p:cNvPicPr>
          <p:nvPr/>
        </p:nvPicPr>
        <p:blipFill rotWithShape="1">
          <a:blip r:embed="rId5"/>
          <a:srcRect l="1985" t="17456" r="82134" b="59528"/>
          <a:stretch/>
        </p:blipFill>
        <p:spPr>
          <a:xfrm>
            <a:off x="2212681" y="3781272"/>
            <a:ext cx="1452176" cy="1052287"/>
          </a:xfrm>
          <a:prstGeom prst="rect">
            <a:avLst/>
          </a:prstGeom>
        </p:spPr>
      </p:pic>
      <p:cxnSp>
        <p:nvCxnSpPr>
          <p:cNvPr id="19" name="Connector: Elbow 18">
            <a:extLst>
              <a:ext uri="{FF2B5EF4-FFF2-40B4-BE49-F238E27FC236}">
                <a16:creationId xmlns:a16="http://schemas.microsoft.com/office/drawing/2014/main" id="{F026566C-2715-420B-8549-42247A864ADD}"/>
              </a:ext>
            </a:extLst>
          </p:cNvPr>
          <p:cNvCxnSpPr>
            <a:cxnSpLocks/>
            <a:stCxn id="14" idx="3"/>
            <a:endCxn id="12" idx="1"/>
          </p:cNvCxnSpPr>
          <p:nvPr/>
        </p:nvCxnSpPr>
        <p:spPr>
          <a:xfrm>
            <a:off x="3749851" y="2100716"/>
            <a:ext cx="1911467" cy="1051509"/>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46853749-6808-44D5-B6B6-DB88993A5E23}"/>
              </a:ext>
            </a:extLst>
          </p:cNvPr>
          <p:cNvCxnSpPr>
            <a:stCxn id="14" idx="1"/>
            <a:endCxn id="15" idx="1"/>
          </p:cNvCxnSpPr>
          <p:nvPr/>
        </p:nvCxnSpPr>
        <p:spPr>
          <a:xfrm rot="10800000" flipH="1" flipV="1">
            <a:off x="2141453" y="2100716"/>
            <a:ext cx="71227" cy="2206700"/>
          </a:xfrm>
          <a:prstGeom prst="bentConnector3">
            <a:avLst>
              <a:gd name="adj1" fmla="val -320946"/>
            </a:avLst>
          </a:prstGeom>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8B9AE977-99AC-474F-969F-DEE43FC1058E}"/>
              </a:ext>
            </a:extLst>
          </p:cNvPr>
          <p:cNvCxnSpPr>
            <a:cxnSpLocks/>
            <a:stCxn id="15" idx="3"/>
            <a:endCxn id="12" idx="2"/>
          </p:cNvCxnSpPr>
          <p:nvPr/>
        </p:nvCxnSpPr>
        <p:spPr>
          <a:xfrm flipV="1">
            <a:off x="3664857" y="3800735"/>
            <a:ext cx="2827471" cy="506681"/>
          </a:xfrm>
          <a:prstGeom prst="bentConnector2">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79495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Grondmonster (2)</a:t>
            </a:r>
          </a:p>
        </p:txBody>
      </p:sp>
      <p:pic>
        <p:nvPicPr>
          <p:cNvPr id="11" name="Picture 10">
            <a:extLst>
              <a:ext uri="{FF2B5EF4-FFF2-40B4-BE49-F238E27FC236}">
                <a16:creationId xmlns:a16="http://schemas.microsoft.com/office/drawing/2014/main" id="{98885401-58C9-4CA6-9307-ECDA11A35C2D}"/>
              </a:ext>
            </a:extLst>
          </p:cNvPr>
          <p:cNvPicPr>
            <a:picLocks noChangeAspect="1"/>
          </p:cNvPicPr>
          <p:nvPr/>
        </p:nvPicPr>
        <p:blipFill rotWithShape="1">
          <a:blip r:embed="rId3"/>
          <a:srcRect l="44780" t="71901" r="46103" b="4214"/>
          <a:stretch/>
        </p:blipFill>
        <p:spPr>
          <a:xfrm>
            <a:off x="3665605" y="3642680"/>
            <a:ext cx="1465195" cy="1143422"/>
          </a:xfrm>
          <a:prstGeom prst="rect">
            <a:avLst/>
          </a:prstGeom>
          <a:ln w="19050">
            <a:solidFill>
              <a:srgbClr val="FF0000"/>
            </a:solidFill>
          </a:ln>
        </p:spPr>
      </p:pic>
      <p:pic>
        <p:nvPicPr>
          <p:cNvPr id="5" name="Picture 4">
            <a:extLst>
              <a:ext uri="{FF2B5EF4-FFF2-40B4-BE49-F238E27FC236}">
                <a16:creationId xmlns:a16="http://schemas.microsoft.com/office/drawing/2014/main" id="{53CAEEB3-3DC5-4013-ACCF-4FEAB74F8A82}"/>
              </a:ext>
            </a:extLst>
          </p:cNvPr>
          <p:cNvPicPr>
            <a:picLocks noChangeAspect="1"/>
          </p:cNvPicPr>
          <p:nvPr/>
        </p:nvPicPr>
        <p:blipFill rotWithShape="1">
          <a:blip r:embed="rId4"/>
          <a:srcRect l="29122" t="69691" r="66501" b="23920"/>
          <a:stretch/>
        </p:blipFill>
        <p:spPr>
          <a:xfrm>
            <a:off x="628651" y="2892275"/>
            <a:ext cx="1465196" cy="899887"/>
          </a:xfrm>
          <a:prstGeom prst="rect">
            <a:avLst/>
          </a:prstGeom>
        </p:spPr>
      </p:pic>
      <p:pic>
        <p:nvPicPr>
          <p:cNvPr id="8" name="Picture 7">
            <a:extLst>
              <a:ext uri="{FF2B5EF4-FFF2-40B4-BE49-F238E27FC236}">
                <a16:creationId xmlns:a16="http://schemas.microsoft.com/office/drawing/2014/main" id="{32CD9E88-8307-4A61-A600-A6D02661E5C8}"/>
              </a:ext>
            </a:extLst>
          </p:cNvPr>
          <p:cNvPicPr>
            <a:picLocks noChangeAspect="1"/>
          </p:cNvPicPr>
          <p:nvPr/>
        </p:nvPicPr>
        <p:blipFill rotWithShape="1">
          <a:blip r:embed="rId4"/>
          <a:srcRect l="35338" t="69629" r="59048" b="23730"/>
          <a:stretch/>
        </p:blipFill>
        <p:spPr>
          <a:xfrm>
            <a:off x="1429658" y="1277257"/>
            <a:ext cx="1720605" cy="856343"/>
          </a:xfrm>
          <a:prstGeom prst="rect">
            <a:avLst/>
          </a:prstGeom>
        </p:spPr>
      </p:pic>
      <p:pic>
        <p:nvPicPr>
          <p:cNvPr id="10" name="Picture 9">
            <a:extLst>
              <a:ext uri="{FF2B5EF4-FFF2-40B4-BE49-F238E27FC236}">
                <a16:creationId xmlns:a16="http://schemas.microsoft.com/office/drawing/2014/main" id="{E80FC758-CDEA-456A-8760-7321D62028B5}"/>
              </a:ext>
            </a:extLst>
          </p:cNvPr>
          <p:cNvPicPr>
            <a:picLocks noChangeAspect="1"/>
          </p:cNvPicPr>
          <p:nvPr/>
        </p:nvPicPr>
        <p:blipFill rotWithShape="1">
          <a:blip r:embed="rId4"/>
          <a:srcRect l="64866" t="69657" r="30635" b="23117"/>
          <a:stretch/>
        </p:blipFill>
        <p:spPr>
          <a:xfrm>
            <a:off x="3716029" y="1277257"/>
            <a:ext cx="1364343" cy="921539"/>
          </a:xfrm>
          <a:prstGeom prst="rect">
            <a:avLst/>
          </a:prstGeom>
        </p:spPr>
      </p:pic>
      <p:sp>
        <p:nvSpPr>
          <p:cNvPr id="13" name="TextBox 12">
            <a:extLst>
              <a:ext uri="{FF2B5EF4-FFF2-40B4-BE49-F238E27FC236}">
                <a16:creationId xmlns:a16="http://schemas.microsoft.com/office/drawing/2014/main" id="{824F928B-9BE0-41F7-BC5B-FD5BC1B084B9}"/>
              </a:ext>
            </a:extLst>
          </p:cNvPr>
          <p:cNvSpPr txBox="1"/>
          <p:nvPr/>
        </p:nvSpPr>
        <p:spPr>
          <a:xfrm>
            <a:off x="5826823" y="1551539"/>
            <a:ext cx="333746" cy="307777"/>
          </a:xfrm>
          <a:prstGeom prst="rect">
            <a:avLst/>
          </a:prstGeom>
          <a:noFill/>
        </p:spPr>
        <p:txBody>
          <a:bodyPr wrap="none" rtlCol="0">
            <a:spAutoFit/>
          </a:bodyPr>
          <a:lstStyle/>
          <a:p>
            <a:r>
              <a:rPr lang="nl-BE" dirty="0"/>
              <a:t>...</a:t>
            </a:r>
          </a:p>
        </p:txBody>
      </p:sp>
      <p:cxnSp>
        <p:nvCxnSpPr>
          <p:cNvPr id="24" name="Connector: Elbow 23">
            <a:extLst>
              <a:ext uri="{FF2B5EF4-FFF2-40B4-BE49-F238E27FC236}">
                <a16:creationId xmlns:a16="http://schemas.microsoft.com/office/drawing/2014/main" id="{853956AF-007A-45BB-86D5-5A4C8BD71179}"/>
              </a:ext>
            </a:extLst>
          </p:cNvPr>
          <p:cNvCxnSpPr>
            <a:stCxn id="5" idx="2"/>
            <a:endCxn id="11" idx="1"/>
          </p:cNvCxnSpPr>
          <p:nvPr/>
        </p:nvCxnSpPr>
        <p:spPr>
          <a:xfrm rot="16200000" flipH="1">
            <a:off x="2302313" y="2851098"/>
            <a:ext cx="422229" cy="2304356"/>
          </a:xfrm>
          <a:prstGeom prst="bentConnector2">
            <a:avLst/>
          </a:prstGeom>
        </p:spPr>
        <p:style>
          <a:lnRef idx="1">
            <a:schemeClr val="accent2"/>
          </a:lnRef>
          <a:fillRef idx="0">
            <a:schemeClr val="accent2"/>
          </a:fillRef>
          <a:effectRef idx="0">
            <a:schemeClr val="accent2"/>
          </a:effectRef>
          <a:fontRef idx="minor">
            <a:schemeClr val="tx1"/>
          </a:fontRef>
        </p:style>
      </p:cxnSp>
      <p:pic>
        <p:nvPicPr>
          <p:cNvPr id="39" name="Picture 38">
            <a:extLst>
              <a:ext uri="{FF2B5EF4-FFF2-40B4-BE49-F238E27FC236}">
                <a16:creationId xmlns:a16="http://schemas.microsoft.com/office/drawing/2014/main" id="{314C8326-05F1-4058-9D1E-88C85AA3E05C}"/>
              </a:ext>
            </a:extLst>
          </p:cNvPr>
          <p:cNvPicPr>
            <a:picLocks noChangeAspect="1"/>
          </p:cNvPicPr>
          <p:nvPr/>
        </p:nvPicPr>
        <p:blipFill rotWithShape="1">
          <a:blip r:embed="rId4"/>
          <a:srcRect l="52222" t="71236" r="44596" b="24883"/>
          <a:stretch/>
        </p:blipFill>
        <p:spPr>
          <a:xfrm>
            <a:off x="3896913" y="2827835"/>
            <a:ext cx="1002577" cy="514383"/>
          </a:xfrm>
          <a:prstGeom prst="rect">
            <a:avLst/>
          </a:prstGeom>
        </p:spPr>
      </p:pic>
      <p:cxnSp>
        <p:nvCxnSpPr>
          <p:cNvPr id="43" name="Connector: Elbow 42">
            <a:extLst>
              <a:ext uri="{FF2B5EF4-FFF2-40B4-BE49-F238E27FC236}">
                <a16:creationId xmlns:a16="http://schemas.microsoft.com/office/drawing/2014/main" id="{01A9D1CC-F4BC-4196-A388-3D50245D9694}"/>
              </a:ext>
            </a:extLst>
          </p:cNvPr>
          <p:cNvCxnSpPr>
            <a:stCxn id="39" idx="1"/>
            <a:endCxn id="8" idx="2"/>
          </p:cNvCxnSpPr>
          <p:nvPr/>
        </p:nvCxnSpPr>
        <p:spPr>
          <a:xfrm rot="10800000">
            <a:off x="2289961" y="2133601"/>
            <a:ext cx="1606952" cy="951427"/>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45" name="Connector: Elbow 44">
            <a:extLst>
              <a:ext uri="{FF2B5EF4-FFF2-40B4-BE49-F238E27FC236}">
                <a16:creationId xmlns:a16="http://schemas.microsoft.com/office/drawing/2014/main" id="{28D00DF2-A59A-4359-8D9C-7CB636123F23}"/>
              </a:ext>
            </a:extLst>
          </p:cNvPr>
          <p:cNvCxnSpPr>
            <a:stCxn id="39" idx="3"/>
            <a:endCxn id="13" idx="2"/>
          </p:cNvCxnSpPr>
          <p:nvPr/>
        </p:nvCxnSpPr>
        <p:spPr>
          <a:xfrm flipV="1">
            <a:off x="4899490" y="1859316"/>
            <a:ext cx="1094206" cy="1225711"/>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12177AFD-4EAD-4AAA-851E-7E437D6225A5}"/>
              </a:ext>
            </a:extLst>
          </p:cNvPr>
          <p:cNvCxnSpPr>
            <a:stCxn id="11" idx="0"/>
            <a:endCxn id="39" idx="2"/>
          </p:cNvCxnSpPr>
          <p:nvPr/>
        </p:nvCxnSpPr>
        <p:spPr>
          <a:xfrm flipH="1" flipV="1">
            <a:off x="4398202" y="3342218"/>
            <a:ext cx="1" cy="3004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06836243-767A-435D-BDB2-B58FA5A9ECF2}"/>
              </a:ext>
            </a:extLst>
          </p:cNvPr>
          <p:cNvCxnSpPr>
            <a:stCxn id="39" idx="0"/>
            <a:endCxn id="10" idx="2"/>
          </p:cNvCxnSpPr>
          <p:nvPr/>
        </p:nvCxnSpPr>
        <p:spPr>
          <a:xfrm flipH="1" flipV="1">
            <a:off x="4398201" y="2198796"/>
            <a:ext cx="1" cy="629039"/>
          </a:xfrm>
          <a:prstGeom prst="line">
            <a:avLst/>
          </a:prstGeom>
        </p:spPr>
        <p:style>
          <a:lnRef idx="1">
            <a:schemeClr val="accent2"/>
          </a:lnRef>
          <a:fillRef idx="0">
            <a:schemeClr val="accent2"/>
          </a:fillRef>
          <a:effectRef idx="0">
            <a:schemeClr val="accent2"/>
          </a:effectRef>
          <a:fontRef idx="minor">
            <a:schemeClr val="tx1"/>
          </a:fontRef>
        </p:style>
      </p:cxnSp>
      <p:pic>
        <p:nvPicPr>
          <p:cNvPr id="53" name="Picture 52">
            <a:extLst>
              <a:ext uri="{FF2B5EF4-FFF2-40B4-BE49-F238E27FC236}">
                <a16:creationId xmlns:a16="http://schemas.microsoft.com/office/drawing/2014/main" id="{9E5B08B5-C3F5-4E05-8BE9-A1687E37ACAF}"/>
              </a:ext>
            </a:extLst>
          </p:cNvPr>
          <p:cNvPicPr>
            <a:picLocks noChangeAspect="1"/>
          </p:cNvPicPr>
          <p:nvPr/>
        </p:nvPicPr>
        <p:blipFill rotWithShape="1">
          <a:blip r:embed="rId4"/>
          <a:srcRect l="71450" t="80947" r="25469" b="15246"/>
          <a:stretch/>
        </p:blipFill>
        <p:spPr>
          <a:xfrm>
            <a:off x="7266748" y="3137205"/>
            <a:ext cx="1256941" cy="653356"/>
          </a:xfrm>
          <a:prstGeom prst="rect">
            <a:avLst/>
          </a:prstGeom>
        </p:spPr>
      </p:pic>
      <p:pic>
        <p:nvPicPr>
          <p:cNvPr id="55" name="Picture 54">
            <a:extLst>
              <a:ext uri="{FF2B5EF4-FFF2-40B4-BE49-F238E27FC236}">
                <a16:creationId xmlns:a16="http://schemas.microsoft.com/office/drawing/2014/main" id="{7212C139-21BF-41A8-A88E-A23214AAE031}"/>
              </a:ext>
            </a:extLst>
          </p:cNvPr>
          <p:cNvPicPr>
            <a:picLocks noChangeAspect="1"/>
          </p:cNvPicPr>
          <p:nvPr/>
        </p:nvPicPr>
        <p:blipFill rotWithShape="1">
          <a:blip r:embed="rId4"/>
          <a:srcRect l="70304" t="63342" r="24330" b="27442"/>
          <a:stretch/>
        </p:blipFill>
        <p:spPr>
          <a:xfrm>
            <a:off x="7008248" y="1101219"/>
            <a:ext cx="1773942" cy="1281926"/>
          </a:xfrm>
          <a:prstGeom prst="rect">
            <a:avLst/>
          </a:prstGeom>
        </p:spPr>
      </p:pic>
      <p:cxnSp>
        <p:nvCxnSpPr>
          <p:cNvPr id="57" name="Connector: Elbow 56">
            <a:extLst>
              <a:ext uri="{FF2B5EF4-FFF2-40B4-BE49-F238E27FC236}">
                <a16:creationId xmlns:a16="http://schemas.microsoft.com/office/drawing/2014/main" id="{609C7C32-E1B5-45ED-B3DC-ADE610A805CA}"/>
              </a:ext>
            </a:extLst>
          </p:cNvPr>
          <p:cNvCxnSpPr>
            <a:stCxn id="11" idx="3"/>
            <a:endCxn id="53" idx="2"/>
          </p:cNvCxnSpPr>
          <p:nvPr/>
        </p:nvCxnSpPr>
        <p:spPr>
          <a:xfrm flipV="1">
            <a:off x="5130800" y="3790561"/>
            <a:ext cx="2764419" cy="423830"/>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742013E9-002A-4ECB-8CE5-4BE8A52D6D68}"/>
              </a:ext>
            </a:extLst>
          </p:cNvPr>
          <p:cNvCxnSpPr>
            <a:stCxn id="53" idx="0"/>
            <a:endCxn id="55" idx="2"/>
          </p:cNvCxnSpPr>
          <p:nvPr/>
        </p:nvCxnSpPr>
        <p:spPr>
          <a:xfrm flipV="1">
            <a:off x="7895219" y="2383145"/>
            <a:ext cx="0" cy="75406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519872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BodemMonster</a:t>
            </a:r>
          </a:p>
        </p:txBody>
      </p:sp>
      <p:pic>
        <p:nvPicPr>
          <p:cNvPr id="9" name="Picture 8">
            <a:extLst>
              <a:ext uri="{FF2B5EF4-FFF2-40B4-BE49-F238E27FC236}">
                <a16:creationId xmlns:a16="http://schemas.microsoft.com/office/drawing/2014/main" id="{CA65678D-2CBF-46FB-8E47-660C5749CED1}"/>
              </a:ext>
            </a:extLst>
          </p:cNvPr>
          <p:cNvPicPr>
            <a:picLocks noChangeAspect="1"/>
          </p:cNvPicPr>
          <p:nvPr/>
        </p:nvPicPr>
        <p:blipFill rotWithShape="1">
          <a:blip r:embed="rId3"/>
          <a:srcRect l="41944" t="76704" r="44998" b="12814"/>
          <a:stretch/>
        </p:blipFill>
        <p:spPr>
          <a:xfrm>
            <a:off x="3751324" y="2365829"/>
            <a:ext cx="1969994" cy="1860066"/>
          </a:xfrm>
          <a:prstGeom prst="rect">
            <a:avLst/>
          </a:prstGeom>
          <a:ln w="19050">
            <a:solidFill>
              <a:srgbClr val="FF0000"/>
            </a:solidFill>
          </a:ln>
        </p:spPr>
      </p:pic>
      <p:pic>
        <p:nvPicPr>
          <p:cNvPr id="3" name="Picture 2">
            <a:extLst>
              <a:ext uri="{FF2B5EF4-FFF2-40B4-BE49-F238E27FC236}">
                <a16:creationId xmlns:a16="http://schemas.microsoft.com/office/drawing/2014/main" id="{20CB0984-8664-4330-ACC0-21C4050EEF88}"/>
              </a:ext>
            </a:extLst>
          </p:cNvPr>
          <p:cNvPicPr>
            <a:picLocks noChangeAspect="1"/>
          </p:cNvPicPr>
          <p:nvPr/>
        </p:nvPicPr>
        <p:blipFill rotWithShape="1">
          <a:blip r:embed="rId3"/>
          <a:srcRect l="11465" t="90606" r="80175" b="1570"/>
          <a:stretch/>
        </p:blipFill>
        <p:spPr>
          <a:xfrm>
            <a:off x="2119087" y="3708401"/>
            <a:ext cx="1303597" cy="1435099"/>
          </a:xfrm>
          <a:prstGeom prst="rect">
            <a:avLst/>
          </a:prstGeom>
        </p:spPr>
      </p:pic>
      <p:pic>
        <p:nvPicPr>
          <p:cNvPr id="8" name="Picture 7">
            <a:extLst>
              <a:ext uri="{FF2B5EF4-FFF2-40B4-BE49-F238E27FC236}">
                <a16:creationId xmlns:a16="http://schemas.microsoft.com/office/drawing/2014/main" id="{1E8C1885-C3BF-444A-BCF7-88E333D46745}"/>
              </a:ext>
            </a:extLst>
          </p:cNvPr>
          <p:cNvPicPr>
            <a:picLocks noChangeAspect="1"/>
          </p:cNvPicPr>
          <p:nvPr/>
        </p:nvPicPr>
        <p:blipFill rotWithShape="1">
          <a:blip r:embed="rId3"/>
          <a:srcRect l="15879" t="26212" r="69359" b="63390"/>
          <a:stretch/>
        </p:blipFill>
        <p:spPr>
          <a:xfrm>
            <a:off x="809387" y="1981387"/>
            <a:ext cx="1425089" cy="1180725"/>
          </a:xfrm>
          <a:prstGeom prst="rect">
            <a:avLst/>
          </a:prstGeom>
        </p:spPr>
      </p:pic>
      <p:pic>
        <p:nvPicPr>
          <p:cNvPr id="11" name="Picture 10">
            <a:extLst>
              <a:ext uri="{FF2B5EF4-FFF2-40B4-BE49-F238E27FC236}">
                <a16:creationId xmlns:a16="http://schemas.microsoft.com/office/drawing/2014/main" id="{61CB1739-2ADE-4DB8-95AA-78A748D89ADF}"/>
              </a:ext>
            </a:extLst>
          </p:cNvPr>
          <p:cNvPicPr>
            <a:picLocks noChangeAspect="1"/>
          </p:cNvPicPr>
          <p:nvPr/>
        </p:nvPicPr>
        <p:blipFill rotWithShape="1">
          <a:blip r:embed="rId3"/>
          <a:srcRect l="46929" t="15751" r="35468" b="74759"/>
          <a:stretch/>
        </p:blipFill>
        <p:spPr>
          <a:xfrm>
            <a:off x="6527761" y="2601953"/>
            <a:ext cx="2188615" cy="1387818"/>
          </a:xfrm>
          <a:prstGeom prst="rect">
            <a:avLst/>
          </a:prstGeom>
        </p:spPr>
      </p:pic>
      <p:cxnSp>
        <p:nvCxnSpPr>
          <p:cNvPr id="20" name="Connector: Elbow 19">
            <a:extLst>
              <a:ext uri="{FF2B5EF4-FFF2-40B4-BE49-F238E27FC236}">
                <a16:creationId xmlns:a16="http://schemas.microsoft.com/office/drawing/2014/main" id="{B5572A3B-4D40-49CE-9C06-7283042861C3}"/>
              </a:ext>
            </a:extLst>
          </p:cNvPr>
          <p:cNvCxnSpPr>
            <a:stCxn id="9" idx="2"/>
            <a:endCxn id="3" idx="3"/>
          </p:cNvCxnSpPr>
          <p:nvPr/>
        </p:nvCxnSpPr>
        <p:spPr>
          <a:xfrm rot="5400000">
            <a:off x="3979475" y="3669105"/>
            <a:ext cx="200056" cy="1313637"/>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AD427EB-ABDD-467F-8C3A-65F56420DB0D}"/>
              </a:ext>
            </a:extLst>
          </p:cNvPr>
          <p:cNvCxnSpPr>
            <a:stCxn id="9" idx="1"/>
            <a:endCxn id="8" idx="2"/>
          </p:cNvCxnSpPr>
          <p:nvPr/>
        </p:nvCxnSpPr>
        <p:spPr>
          <a:xfrm rot="10800000">
            <a:off x="1521932" y="3162112"/>
            <a:ext cx="2229392" cy="133750"/>
          </a:xfrm>
          <a:prstGeom prst="bentConnector2">
            <a:avLst/>
          </a:prstGeom>
        </p:spPr>
        <p:style>
          <a:lnRef idx="1">
            <a:schemeClr val="accent2"/>
          </a:lnRef>
          <a:fillRef idx="0">
            <a:schemeClr val="accent2"/>
          </a:fillRef>
          <a:effectRef idx="0">
            <a:schemeClr val="accent2"/>
          </a:effectRef>
          <a:fontRef idx="minor">
            <a:schemeClr val="tx1"/>
          </a:fontRef>
        </p:style>
      </p:cxnSp>
      <p:pic>
        <p:nvPicPr>
          <p:cNvPr id="33" name="Picture 32">
            <a:extLst>
              <a:ext uri="{FF2B5EF4-FFF2-40B4-BE49-F238E27FC236}">
                <a16:creationId xmlns:a16="http://schemas.microsoft.com/office/drawing/2014/main" id="{6FF3A7F3-532F-4BA4-8407-70D92CE483B5}"/>
              </a:ext>
            </a:extLst>
          </p:cNvPr>
          <p:cNvPicPr>
            <a:picLocks noChangeAspect="1"/>
          </p:cNvPicPr>
          <p:nvPr/>
        </p:nvPicPr>
        <p:blipFill rotWithShape="1">
          <a:blip r:embed="rId3"/>
          <a:srcRect l="7058" t="1776" r="82149" b="89396"/>
          <a:stretch/>
        </p:blipFill>
        <p:spPr>
          <a:xfrm>
            <a:off x="2699656" y="768889"/>
            <a:ext cx="1260151" cy="1212498"/>
          </a:xfrm>
          <a:prstGeom prst="rect">
            <a:avLst/>
          </a:prstGeom>
        </p:spPr>
      </p:pic>
      <p:cxnSp>
        <p:nvCxnSpPr>
          <p:cNvPr id="35" name="Connector: Elbow 34">
            <a:extLst>
              <a:ext uri="{FF2B5EF4-FFF2-40B4-BE49-F238E27FC236}">
                <a16:creationId xmlns:a16="http://schemas.microsoft.com/office/drawing/2014/main" id="{35DBD288-601D-4A1F-93B0-2CA4F3ADF6B6}"/>
              </a:ext>
            </a:extLst>
          </p:cNvPr>
          <p:cNvCxnSpPr>
            <a:stCxn id="9" idx="0"/>
            <a:endCxn id="33" idx="3"/>
          </p:cNvCxnSpPr>
          <p:nvPr/>
        </p:nvCxnSpPr>
        <p:spPr>
          <a:xfrm rot="16200000" flipV="1">
            <a:off x="3852719" y="1482227"/>
            <a:ext cx="990691" cy="776514"/>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37" name="Connector: Elbow 36">
            <a:extLst>
              <a:ext uri="{FF2B5EF4-FFF2-40B4-BE49-F238E27FC236}">
                <a16:creationId xmlns:a16="http://schemas.microsoft.com/office/drawing/2014/main" id="{322252C4-0150-403C-B503-852F36AF5D97}"/>
              </a:ext>
            </a:extLst>
          </p:cNvPr>
          <p:cNvCxnSpPr>
            <a:stCxn id="33" idx="1"/>
            <a:endCxn id="8" idx="0"/>
          </p:cNvCxnSpPr>
          <p:nvPr/>
        </p:nvCxnSpPr>
        <p:spPr>
          <a:xfrm rot="10800000" flipV="1">
            <a:off x="1521932" y="1375137"/>
            <a:ext cx="1177724" cy="606249"/>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6D206BE7-984D-459D-AF2D-493DE3F23C81}"/>
              </a:ext>
            </a:extLst>
          </p:cNvPr>
          <p:cNvCxnSpPr>
            <a:stCxn id="9" idx="3"/>
            <a:endCxn id="11" idx="1"/>
          </p:cNvCxnSpPr>
          <p:nvPr/>
        </p:nvCxnSpPr>
        <p:spPr>
          <a:xfrm>
            <a:off x="5721318" y="3295862"/>
            <a:ext cx="80644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13692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elementen</a:t>
            </a:r>
            <a:br>
              <a:rPr lang="nl-BE" sz="3200" b="1">
                <a:latin typeface="FlandersArtSans-Bold" panose="00000800000000000000" pitchFamily="2" charset="0"/>
              </a:rPr>
            </a:br>
            <a:r>
              <a:rPr lang="nl-BE" sz="3200" b="1">
                <a:latin typeface="FlandersArtSans-Bold" panose="00000800000000000000" pitchFamily="2" charset="0"/>
              </a:rPr>
              <a:t>Watermonster</a:t>
            </a:r>
            <a:endParaRPr lang="nl-BE" sz="3200" b="1" dirty="0">
              <a:latin typeface="FlandersArtSans-Bold" panose="00000800000000000000" pitchFamily="2" charset="0"/>
            </a:endParaRPr>
          </a:p>
        </p:txBody>
      </p:sp>
      <p:pic>
        <p:nvPicPr>
          <p:cNvPr id="4" name="Picture 3">
            <a:extLst>
              <a:ext uri="{FF2B5EF4-FFF2-40B4-BE49-F238E27FC236}">
                <a16:creationId xmlns:a16="http://schemas.microsoft.com/office/drawing/2014/main" id="{016BE78F-078C-4DE1-A10F-28C6CF56C62A}"/>
              </a:ext>
            </a:extLst>
          </p:cNvPr>
          <p:cNvPicPr>
            <a:picLocks noChangeAspect="1"/>
          </p:cNvPicPr>
          <p:nvPr/>
        </p:nvPicPr>
        <p:blipFill rotWithShape="1">
          <a:blip r:embed="rId3"/>
          <a:srcRect l="7946" t="65902" r="78179" b="18524"/>
          <a:stretch/>
        </p:blipFill>
        <p:spPr>
          <a:xfrm>
            <a:off x="4912149" y="3212987"/>
            <a:ext cx="2191658" cy="1720467"/>
          </a:xfrm>
          <a:prstGeom prst="rect">
            <a:avLst/>
          </a:prstGeom>
        </p:spPr>
      </p:pic>
      <p:cxnSp>
        <p:nvCxnSpPr>
          <p:cNvPr id="9" name="Straight Connector 8">
            <a:extLst>
              <a:ext uri="{FF2B5EF4-FFF2-40B4-BE49-F238E27FC236}">
                <a16:creationId xmlns:a16="http://schemas.microsoft.com/office/drawing/2014/main" id="{FEC7FB74-38E9-4A94-8ED8-A3CA8F6F76F2}"/>
              </a:ext>
            </a:extLst>
          </p:cNvPr>
          <p:cNvCxnSpPr>
            <a:cxnSpLocks/>
            <a:stCxn id="4" idx="0"/>
          </p:cNvCxnSpPr>
          <p:nvPr/>
        </p:nvCxnSpPr>
        <p:spPr>
          <a:xfrm flipV="1">
            <a:off x="6007978" y="2618425"/>
            <a:ext cx="0" cy="594562"/>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013AEA1A-74BE-4B67-90E4-39FD2C76E04F}"/>
              </a:ext>
            </a:extLst>
          </p:cNvPr>
          <p:cNvPicPr>
            <a:picLocks noChangeAspect="1"/>
          </p:cNvPicPr>
          <p:nvPr/>
        </p:nvPicPr>
        <p:blipFill rotWithShape="1">
          <a:blip r:embed="rId4"/>
          <a:srcRect l="1623" t="54551" r="81196" b="36188"/>
          <a:stretch/>
        </p:blipFill>
        <p:spPr>
          <a:xfrm>
            <a:off x="4504305" y="1969525"/>
            <a:ext cx="2599502" cy="978310"/>
          </a:xfrm>
          <a:prstGeom prst="rect">
            <a:avLst/>
          </a:prstGeom>
        </p:spPr>
      </p:pic>
      <p:pic>
        <p:nvPicPr>
          <p:cNvPr id="13" name="Picture 12">
            <a:extLst>
              <a:ext uri="{FF2B5EF4-FFF2-40B4-BE49-F238E27FC236}">
                <a16:creationId xmlns:a16="http://schemas.microsoft.com/office/drawing/2014/main" id="{4068CBFB-F11E-4E86-B7E9-EDC5D3F79EE6}"/>
              </a:ext>
            </a:extLst>
          </p:cNvPr>
          <p:cNvPicPr>
            <a:picLocks noChangeAspect="1"/>
          </p:cNvPicPr>
          <p:nvPr/>
        </p:nvPicPr>
        <p:blipFill rotWithShape="1">
          <a:blip r:embed="rId4"/>
          <a:srcRect l="1623" t="27847" r="81196" b="54878"/>
          <a:stretch/>
        </p:blipFill>
        <p:spPr>
          <a:xfrm>
            <a:off x="4853350" y="160776"/>
            <a:ext cx="2576507" cy="1808750"/>
          </a:xfrm>
          <a:prstGeom prst="rect">
            <a:avLst/>
          </a:prstGeom>
        </p:spPr>
      </p:pic>
      <p:pic>
        <p:nvPicPr>
          <p:cNvPr id="2" name="Picture 1">
            <a:extLst>
              <a:ext uri="{FF2B5EF4-FFF2-40B4-BE49-F238E27FC236}">
                <a16:creationId xmlns:a16="http://schemas.microsoft.com/office/drawing/2014/main" id="{D038FF22-183A-4125-8984-8F69FE481A65}"/>
              </a:ext>
            </a:extLst>
          </p:cNvPr>
          <p:cNvPicPr>
            <a:picLocks noChangeAspect="1"/>
          </p:cNvPicPr>
          <p:nvPr/>
        </p:nvPicPr>
        <p:blipFill rotWithShape="1">
          <a:blip r:embed="rId4"/>
          <a:srcRect l="422" t="5324" r="85021" b="82317"/>
          <a:stretch/>
        </p:blipFill>
        <p:spPr>
          <a:xfrm>
            <a:off x="6951405" y="282447"/>
            <a:ext cx="1897627" cy="1124720"/>
          </a:xfrm>
          <a:prstGeom prst="rect">
            <a:avLst/>
          </a:prstGeom>
        </p:spPr>
      </p:pic>
    </p:spTree>
    <p:extLst>
      <p:ext uri="{BB962C8B-B14F-4D97-AF65-F5344CB8AC3E}">
        <p14:creationId xmlns:p14="http://schemas.microsoft.com/office/powerpoint/2010/main" val="18469412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Monster</a:t>
            </a:r>
          </a:p>
        </p:txBody>
      </p:sp>
      <p:grpSp>
        <p:nvGrpSpPr>
          <p:cNvPr id="56" name="Group 55">
            <a:extLst>
              <a:ext uri="{FF2B5EF4-FFF2-40B4-BE49-F238E27FC236}">
                <a16:creationId xmlns:a16="http://schemas.microsoft.com/office/drawing/2014/main" id="{55AC24A2-4F3B-49A1-AB11-BBB1F19A66D6}"/>
              </a:ext>
            </a:extLst>
          </p:cNvPr>
          <p:cNvGrpSpPr/>
          <p:nvPr/>
        </p:nvGrpSpPr>
        <p:grpSpPr>
          <a:xfrm>
            <a:off x="401325" y="1150763"/>
            <a:ext cx="8472375" cy="1024579"/>
            <a:chOff x="401325" y="1150763"/>
            <a:chExt cx="8472375" cy="1024579"/>
          </a:xfrm>
        </p:grpSpPr>
        <p:sp>
          <p:nvSpPr>
            <p:cNvPr id="12" name="Google Shape;420;p57">
              <a:extLst>
                <a:ext uri="{FF2B5EF4-FFF2-40B4-BE49-F238E27FC236}">
                  <a16:creationId xmlns:a16="http://schemas.microsoft.com/office/drawing/2014/main" id="{1F34BBF5-ED53-4D04-9727-5D34F5F63311}"/>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13" name="Google Shape;421;p57">
              <a:extLst>
                <a:ext uri="{FF2B5EF4-FFF2-40B4-BE49-F238E27FC236}">
                  <a16:creationId xmlns:a16="http://schemas.microsoft.com/office/drawing/2014/main" id="{B547A166-7B1D-4A84-9BF3-3505FD32B028}"/>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a:solidFill>
                    <a:srgbClr val="FFFFFF"/>
                  </a:solidFill>
                </a:rPr>
                <a:t>1</a:t>
              </a:r>
              <a:endParaRPr sz="1050"/>
            </a:p>
          </p:txBody>
        </p:sp>
        <p:sp>
          <p:nvSpPr>
            <p:cNvPr id="14" name="Google Shape;422;p57">
              <a:extLst>
                <a:ext uri="{FF2B5EF4-FFF2-40B4-BE49-F238E27FC236}">
                  <a16:creationId xmlns:a16="http://schemas.microsoft.com/office/drawing/2014/main" id="{DA0B451D-F0F6-48CF-849C-507545020965}"/>
                </a:ext>
              </a:extLst>
            </p:cNvPr>
            <p:cNvSpPr txBox="1"/>
            <p:nvPr/>
          </p:nvSpPr>
          <p:spPr>
            <a:xfrm>
              <a:off x="755577" y="1164290"/>
              <a:ext cx="2967337" cy="271125"/>
            </a:xfrm>
            <a:prstGeom prst="rect">
              <a:avLst/>
            </a:prstGeom>
            <a:noFill/>
            <a:ln>
              <a:noFill/>
            </a:ln>
          </p:spPr>
          <p:txBody>
            <a:bodyPr spcFirstLastPara="1" wrap="square" lIns="68569" tIns="68569" rIns="68569" bIns="68569" anchor="t" anchorCtr="0">
              <a:noAutofit/>
            </a:bodyPr>
            <a:lstStyle/>
            <a:p>
              <a:r>
                <a:rPr lang="en-US" sz="1050" b="1" dirty="0" err="1"/>
                <a:t>Algemene</a:t>
              </a:r>
              <a:r>
                <a:rPr lang="en-US" sz="1050" b="1" dirty="0"/>
                <a:t> </a:t>
              </a:r>
              <a:r>
                <a:rPr lang="en-US" sz="1050" b="1" dirty="0" err="1"/>
                <a:t>definitie</a:t>
              </a:r>
              <a:r>
                <a:rPr lang="en-US" sz="1050" b="1" dirty="0"/>
                <a:t>: Monster </a:t>
              </a:r>
              <a:endParaRPr sz="1050" b="1" dirty="0"/>
            </a:p>
          </p:txBody>
        </p:sp>
        <p:sp>
          <p:nvSpPr>
            <p:cNvPr id="38" name="TextBox 37">
              <a:extLst>
                <a:ext uri="{FF2B5EF4-FFF2-40B4-BE49-F238E27FC236}">
                  <a16:creationId xmlns:a16="http://schemas.microsoft.com/office/drawing/2014/main" id="{4EE261F0-5A6E-4D47-9AE9-9C0DF2EFEFB3}"/>
                </a:ext>
              </a:extLst>
            </p:cNvPr>
            <p:cNvSpPr txBox="1"/>
            <p:nvPr/>
          </p:nvSpPr>
          <p:spPr>
            <a:xfrm>
              <a:off x="733806" y="1394886"/>
              <a:ext cx="8118123" cy="246221"/>
            </a:xfrm>
            <a:prstGeom prst="rect">
              <a:avLst/>
            </a:prstGeom>
            <a:noFill/>
          </p:spPr>
          <p:txBody>
            <a:bodyPr wrap="square" rtlCol="0">
              <a:spAutoFit/>
            </a:bodyPr>
            <a:lstStyle/>
            <a:p>
              <a:r>
                <a:rPr lang="nl-BE" sz="1000" dirty="0">
                  <a:solidFill>
                    <a:schemeClr val="tx1"/>
                  </a:solidFill>
                  <a:latin typeface="FlandersArtSans-Regular" panose="020B0604020202020204" charset="0"/>
                </a:rPr>
                <a:t>Een klein deel of kleine hoeveelheid dat de kenmerken van een geheel bevat, met de bedoeling om te laten zien wat het geheel is.</a:t>
              </a:r>
            </a:p>
          </p:txBody>
        </p:sp>
      </p:grpSp>
      <p:grpSp>
        <p:nvGrpSpPr>
          <p:cNvPr id="57" name="Group 56">
            <a:extLst>
              <a:ext uri="{FF2B5EF4-FFF2-40B4-BE49-F238E27FC236}">
                <a16:creationId xmlns:a16="http://schemas.microsoft.com/office/drawing/2014/main" id="{9A74F59B-AB2A-4D2E-931D-2B37D9519965}"/>
              </a:ext>
            </a:extLst>
          </p:cNvPr>
          <p:cNvGrpSpPr/>
          <p:nvPr/>
        </p:nvGrpSpPr>
        <p:grpSpPr>
          <a:xfrm>
            <a:off x="401325" y="2233279"/>
            <a:ext cx="8472375" cy="1024579"/>
            <a:chOff x="401325" y="1150763"/>
            <a:chExt cx="8472375" cy="1024579"/>
          </a:xfrm>
        </p:grpSpPr>
        <p:sp>
          <p:nvSpPr>
            <p:cNvPr id="58" name="Google Shape;420;p57">
              <a:extLst>
                <a:ext uri="{FF2B5EF4-FFF2-40B4-BE49-F238E27FC236}">
                  <a16:creationId xmlns:a16="http://schemas.microsoft.com/office/drawing/2014/main" id="{A4DD0F73-97C9-49FB-BBA5-7F196585CF45}"/>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59" name="Google Shape;421;p57">
              <a:extLst>
                <a:ext uri="{FF2B5EF4-FFF2-40B4-BE49-F238E27FC236}">
                  <a16:creationId xmlns:a16="http://schemas.microsoft.com/office/drawing/2014/main" id="{B3B6B61C-3F6D-4E29-BAEB-6726484B8466}"/>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2</a:t>
              </a:r>
              <a:endParaRPr sz="1050" dirty="0"/>
            </a:p>
          </p:txBody>
        </p:sp>
        <p:sp>
          <p:nvSpPr>
            <p:cNvPr id="60" name="Google Shape;422;p57">
              <a:extLst>
                <a:ext uri="{FF2B5EF4-FFF2-40B4-BE49-F238E27FC236}">
                  <a16:creationId xmlns:a16="http://schemas.microsoft.com/office/drawing/2014/main" id="{72DB9266-50CB-42D8-BF83-DD6843E80C05}"/>
                </a:ext>
              </a:extLst>
            </p:cNvPr>
            <p:cNvSpPr txBox="1"/>
            <p:nvPr/>
          </p:nvSpPr>
          <p:spPr>
            <a:xfrm>
              <a:off x="755577" y="1164290"/>
              <a:ext cx="2408537"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DOV: </a:t>
              </a:r>
              <a:r>
                <a:rPr lang="en-US" sz="1050" b="1" dirty="0" err="1"/>
                <a:t>Grondmonster</a:t>
              </a:r>
              <a:endParaRPr sz="1050" b="1" dirty="0"/>
            </a:p>
          </p:txBody>
        </p:sp>
        <p:sp>
          <p:nvSpPr>
            <p:cNvPr id="61" name="TextBox 60">
              <a:extLst>
                <a:ext uri="{FF2B5EF4-FFF2-40B4-BE49-F238E27FC236}">
                  <a16:creationId xmlns:a16="http://schemas.microsoft.com/office/drawing/2014/main" id="{BC6633F0-12EB-41CA-BB67-1C8D45D2516A}"/>
                </a:ext>
              </a:extLst>
            </p:cNvPr>
            <p:cNvSpPr txBox="1"/>
            <p:nvPr/>
          </p:nvSpPr>
          <p:spPr>
            <a:xfrm>
              <a:off x="733806" y="1394886"/>
              <a:ext cx="8118123" cy="707886"/>
            </a:xfrm>
            <a:prstGeom prst="rect">
              <a:avLst/>
            </a:prstGeom>
            <a:noFill/>
          </p:spPr>
          <p:txBody>
            <a:bodyPr wrap="square" rtlCol="0">
              <a:spAutoFit/>
            </a:bodyPr>
            <a:lstStyle/>
            <a:p>
              <a:r>
                <a:rPr lang="nl-BE" sz="1000" dirty="0">
                  <a:solidFill>
                    <a:schemeClr val="tx1"/>
                  </a:solidFill>
                  <a:latin typeface="FlandersArtSans-Regular" panose="020B0604020202020204" charset="0"/>
                </a:rPr>
                <a:t>Grondmonsters zijn monsters die gekoppeld zijn aan een boring. Deze grondmonsters zijn gekenmerkt door een diepte ten opzichte van het maaiveld en door de manier van staalname. De geografische ligging (X en Y (mL72) en Z (mTAW)) nemen ze over van de gekoppelde boring. Aan deze grondmonsters zijn laboproeven, namelijk resultaten afkomstig van analyses in het laboratorium of enkel referenties naar bepaalde analyses, gekoppeld.</a:t>
              </a:r>
            </a:p>
          </p:txBody>
        </p:sp>
      </p:grpSp>
      <p:grpSp>
        <p:nvGrpSpPr>
          <p:cNvPr id="62" name="Group 61">
            <a:extLst>
              <a:ext uri="{FF2B5EF4-FFF2-40B4-BE49-F238E27FC236}">
                <a16:creationId xmlns:a16="http://schemas.microsoft.com/office/drawing/2014/main" id="{90A24025-0ADF-477A-91FE-9F996EB8507C}"/>
              </a:ext>
            </a:extLst>
          </p:cNvPr>
          <p:cNvGrpSpPr/>
          <p:nvPr/>
        </p:nvGrpSpPr>
        <p:grpSpPr>
          <a:xfrm>
            <a:off x="401325" y="3315795"/>
            <a:ext cx="8472375" cy="1024579"/>
            <a:chOff x="401325" y="1150763"/>
            <a:chExt cx="8472375" cy="1024579"/>
          </a:xfrm>
        </p:grpSpPr>
        <p:sp>
          <p:nvSpPr>
            <p:cNvPr id="63" name="Google Shape;420;p57">
              <a:extLst>
                <a:ext uri="{FF2B5EF4-FFF2-40B4-BE49-F238E27FC236}">
                  <a16:creationId xmlns:a16="http://schemas.microsoft.com/office/drawing/2014/main" id="{30E3FF5A-0243-46BA-9943-C348DC171BE6}"/>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64" name="Google Shape;421;p57">
              <a:extLst>
                <a:ext uri="{FF2B5EF4-FFF2-40B4-BE49-F238E27FC236}">
                  <a16:creationId xmlns:a16="http://schemas.microsoft.com/office/drawing/2014/main" id="{3BE39FEA-1FCA-4C6D-B51D-A55419245EE9}"/>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3</a:t>
              </a:r>
              <a:endParaRPr sz="1050" dirty="0"/>
            </a:p>
          </p:txBody>
        </p:sp>
        <p:sp>
          <p:nvSpPr>
            <p:cNvPr id="65" name="Google Shape;422;p57">
              <a:extLst>
                <a:ext uri="{FF2B5EF4-FFF2-40B4-BE49-F238E27FC236}">
                  <a16:creationId xmlns:a16="http://schemas.microsoft.com/office/drawing/2014/main" id="{484A5136-4E24-49A4-9682-76E67CAA1E21}"/>
                </a:ext>
              </a:extLst>
            </p:cNvPr>
            <p:cNvSpPr txBox="1"/>
            <p:nvPr/>
          </p:nvSpPr>
          <p:spPr>
            <a:xfrm>
              <a:off x="755576" y="1164290"/>
              <a:ext cx="3816423" cy="271125"/>
            </a:xfrm>
            <a:prstGeom prst="rect">
              <a:avLst/>
            </a:prstGeom>
            <a:noFill/>
            <a:ln>
              <a:noFill/>
            </a:ln>
          </p:spPr>
          <p:txBody>
            <a:bodyPr spcFirstLastPara="1" wrap="square" lIns="68569" tIns="68569" rIns="68569" bIns="68569" anchor="t" anchorCtr="0">
              <a:noAutofit/>
            </a:bodyPr>
            <a:lstStyle/>
            <a:p>
              <a:r>
                <a:rPr lang="en-US" sz="1050" b="1" dirty="0" err="1"/>
                <a:t>Definities</a:t>
              </a:r>
              <a:r>
                <a:rPr lang="en-US" sz="1050" b="1" dirty="0"/>
                <a:t>: </a:t>
              </a:r>
              <a:r>
                <a:rPr lang="en-US" sz="1050" b="1" dirty="0" err="1"/>
                <a:t>Bodemmonster</a:t>
              </a:r>
              <a:r>
                <a:rPr lang="en-US" sz="1050" b="1" dirty="0"/>
                <a:t> </a:t>
              </a:r>
              <a:r>
                <a:rPr lang="en-US" sz="1050" b="1" dirty="0" err="1"/>
                <a:t>en</a:t>
              </a:r>
              <a:r>
                <a:rPr lang="en-US" sz="1050" b="1" dirty="0"/>
                <a:t> </a:t>
              </a:r>
              <a:r>
                <a:rPr lang="en-US" sz="1050" b="1" dirty="0" err="1"/>
                <a:t>Watermonster</a:t>
              </a:r>
              <a:endParaRPr sz="1050" b="1" dirty="0"/>
            </a:p>
          </p:txBody>
        </p:sp>
        <p:sp>
          <p:nvSpPr>
            <p:cNvPr id="66" name="TextBox 65">
              <a:extLst>
                <a:ext uri="{FF2B5EF4-FFF2-40B4-BE49-F238E27FC236}">
                  <a16:creationId xmlns:a16="http://schemas.microsoft.com/office/drawing/2014/main" id="{5F83AFE9-DBC2-44E9-830E-FF25FF993FB0}"/>
                </a:ext>
              </a:extLst>
            </p:cNvPr>
            <p:cNvSpPr txBox="1"/>
            <p:nvPr/>
          </p:nvSpPr>
          <p:spPr>
            <a:xfrm>
              <a:off x="733806" y="1394886"/>
              <a:ext cx="8118123" cy="400110"/>
            </a:xfrm>
            <a:prstGeom prst="rect">
              <a:avLst/>
            </a:prstGeom>
            <a:noFill/>
          </p:spPr>
          <p:txBody>
            <a:bodyPr wrap="square" rtlCol="0">
              <a:spAutoFit/>
            </a:bodyPr>
            <a:lstStyle/>
            <a:p>
              <a:r>
                <a:rPr lang="nl-BE" sz="1000" i="1">
                  <a:solidFill>
                    <a:schemeClr val="tx1"/>
                  </a:solidFill>
                  <a:latin typeface="FlandersArtSans-Regular" panose="020B0604020202020204" charset="0"/>
                </a:rPr>
                <a:t>Geen definitie teruggevonden.</a:t>
              </a:r>
              <a:br>
                <a:rPr lang="nl-BE" sz="1000">
                  <a:solidFill>
                    <a:schemeClr val="tx1"/>
                  </a:solidFill>
                  <a:latin typeface="FlandersArtSans-Regular" panose="020B0604020202020204" charset="0"/>
                </a:rPr>
              </a:br>
              <a:r>
                <a:rPr lang="nl-BE" sz="1000" i="1">
                  <a:solidFill>
                    <a:schemeClr val="tx1"/>
                  </a:solidFill>
                  <a:latin typeface="FlandersArtSans-Regular" panose="020B0604020202020204" charset="0"/>
                </a:rPr>
                <a:t>Wij maken issues aan op Github voor alle open definities.</a:t>
              </a:r>
              <a:endParaRPr lang="nl-BE" sz="1000" dirty="0">
                <a:solidFill>
                  <a:schemeClr val="tx1"/>
                </a:solidFill>
                <a:latin typeface="FlandersArtSans-Regular" panose="020B0604020202020204" charset="0"/>
              </a:endParaRPr>
            </a:p>
          </p:txBody>
        </p:sp>
      </p:grpSp>
    </p:spTree>
    <p:extLst>
      <p:ext uri="{BB962C8B-B14F-4D97-AF65-F5344CB8AC3E}">
        <p14:creationId xmlns:p14="http://schemas.microsoft.com/office/powerpoint/2010/main" val="21177612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Hoe gebruiken jullie deze klasse vandaag?</a:t>
            </a:r>
          </a:p>
          <a:p>
            <a:endParaRPr lang="nl-NL"/>
          </a:p>
          <a:p>
            <a:r>
              <a:rPr lang="nl-NL"/>
              <a:t>Wat verloopt moeilijk?</a:t>
            </a:r>
            <a:br>
              <a:rPr lang="nl-NL"/>
            </a:br>
            <a:endParaRPr lang="nl-NL"/>
          </a:p>
          <a:p>
            <a:r>
              <a:rPr lang="nl-NL"/>
              <a:t>Heb je feedback over de definitie?</a:t>
            </a:r>
            <a:br>
              <a:rPr lang="nl-NL"/>
            </a:br>
            <a:endParaRPr lang="nl-NL"/>
          </a:p>
          <a:p>
            <a:r>
              <a:rPr lang="nl-NL"/>
              <a:t>Wat ontbreekt er?</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Monster</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57083" y="377408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285749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ep 21">
            <a:extLst>
              <a:ext uri="{FF2B5EF4-FFF2-40B4-BE49-F238E27FC236}">
                <a16:creationId xmlns:a16="http://schemas.microsoft.com/office/drawing/2014/main" id="{BFF2AFE0-7E81-4424-887E-557D7143B188}"/>
              </a:ext>
            </a:extLst>
          </p:cNvPr>
          <p:cNvGrpSpPr/>
          <p:nvPr/>
        </p:nvGrpSpPr>
        <p:grpSpPr>
          <a:xfrm>
            <a:off x="671160" y="1021795"/>
            <a:ext cx="2986088" cy="935831"/>
            <a:chOff x="894880" y="1362392"/>
            <a:chExt cx="3981450" cy="1247775"/>
          </a:xfrm>
        </p:grpSpPr>
        <p:pic>
          <p:nvPicPr>
            <p:cNvPr id="7" name="Afbeelding 6">
              <a:extLst>
                <a:ext uri="{FF2B5EF4-FFF2-40B4-BE49-F238E27FC236}">
                  <a16:creationId xmlns:a16="http://schemas.microsoft.com/office/drawing/2014/main" id="{183B8F01-8C03-4B73-AF27-519639856A13}"/>
                </a:ext>
              </a:extLst>
            </p:cNvPr>
            <p:cNvPicPr>
              <a:picLocks noChangeAspect="1"/>
            </p:cNvPicPr>
            <p:nvPr/>
          </p:nvPicPr>
          <p:blipFill>
            <a:blip r:embed="rId2"/>
            <a:stretch>
              <a:fillRect/>
            </a:stretch>
          </p:blipFill>
          <p:spPr>
            <a:xfrm>
              <a:off x="894880" y="1362392"/>
              <a:ext cx="3981450" cy="1247775"/>
            </a:xfrm>
            <a:prstGeom prst="rect">
              <a:avLst/>
            </a:prstGeom>
          </p:spPr>
        </p:pic>
        <p:sp>
          <p:nvSpPr>
            <p:cNvPr id="9" name="Rechthoek 8">
              <a:extLst>
                <a:ext uri="{FF2B5EF4-FFF2-40B4-BE49-F238E27FC236}">
                  <a16:creationId xmlns:a16="http://schemas.microsoft.com/office/drawing/2014/main" id="{E6452662-F74E-4B4D-8835-6449469F14C2}"/>
                </a:ext>
              </a:extLst>
            </p:cNvPr>
            <p:cNvSpPr/>
            <p:nvPr/>
          </p:nvSpPr>
          <p:spPr>
            <a:xfrm>
              <a:off x="3352800" y="1649114"/>
              <a:ext cx="1401609" cy="433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0" name="Groep 19">
            <a:extLst>
              <a:ext uri="{FF2B5EF4-FFF2-40B4-BE49-F238E27FC236}">
                <a16:creationId xmlns:a16="http://schemas.microsoft.com/office/drawing/2014/main" id="{00BD79FC-CCCA-452A-A833-7026156B6496}"/>
              </a:ext>
            </a:extLst>
          </p:cNvPr>
          <p:cNvGrpSpPr/>
          <p:nvPr/>
        </p:nvGrpSpPr>
        <p:grpSpPr>
          <a:xfrm>
            <a:off x="4871699" y="955427"/>
            <a:ext cx="3593306" cy="3693319"/>
            <a:chOff x="5651582" y="1362392"/>
            <a:chExt cx="5235493" cy="4924425"/>
          </a:xfrm>
        </p:grpSpPr>
        <p:pic>
          <p:nvPicPr>
            <p:cNvPr id="8" name="Afbeelding 7">
              <a:extLst>
                <a:ext uri="{FF2B5EF4-FFF2-40B4-BE49-F238E27FC236}">
                  <a16:creationId xmlns:a16="http://schemas.microsoft.com/office/drawing/2014/main" id="{4CFD3BCD-1A00-42ED-B38F-EE6D29BE2B92}"/>
                </a:ext>
              </a:extLst>
            </p:cNvPr>
            <p:cNvPicPr>
              <a:picLocks noChangeAspect="1"/>
            </p:cNvPicPr>
            <p:nvPr/>
          </p:nvPicPr>
          <p:blipFill>
            <a:blip r:embed="rId3"/>
            <a:stretch>
              <a:fillRect/>
            </a:stretch>
          </p:blipFill>
          <p:spPr>
            <a:xfrm>
              <a:off x="5651582" y="1362392"/>
              <a:ext cx="5114925" cy="4924425"/>
            </a:xfrm>
            <a:prstGeom prst="rect">
              <a:avLst/>
            </a:prstGeom>
          </p:spPr>
        </p:pic>
        <p:sp>
          <p:nvSpPr>
            <p:cNvPr id="10" name="Rechthoek 9">
              <a:extLst>
                <a:ext uri="{FF2B5EF4-FFF2-40B4-BE49-F238E27FC236}">
                  <a16:creationId xmlns:a16="http://schemas.microsoft.com/office/drawing/2014/main" id="{11F6D295-8973-4146-8260-C490480F5E40}"/>
                </a:ext>
              </a:extLst>
            </p:cNvPr>
            <p:cNvSpPr/>
            <p:nvPr/>
          </p:nvSpPr>
          <p:spPr>
            <a:xfrm>
              <a:off x="5651582" y="2925465"/>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Rechthoek 11">
              <a:extLst>
                <a:ext uri="{FF2B5EF4-FFF2-40B4-BE49-F238E27FC236}">
                  <a16:creationId xmlns:a16="http://schemas.microsoft.com/office/drawing/2014/main" id="{F6CEB4F6-77CF-4321-86AA-4C7F25902198}"/>
                </a:ext>
              </a:extLst>
            </p:cNvPr>
            <p:cNvSpPr/>
            <p:nvPr/>
          </p:nvSpPr>
          <p:spPr>
            <a:xfrm>
              <a:off x="8210550" y="1649115"/>
              <a:ext cx="2676525" cy="541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3" name="Rechthoek 12">
              <a:extLst>
                <a:ext uri="{FF2B5EF4-FFF2-40B4-BE49-F238E27FC236}">
                  <a16:creationId xmlns:a16="http://schemas.microsoft.com/office/drawing/2014/main" id="{AD53ED6A-29E8-4C08-89BF-5463A35F678A}"/>
                </a:ext>
              </a:extLst>
            </p:cNvPr>
            <p:cNvSpPr/>
            <p:nvPr/>
          </p:nvSpPr>
          <p:spPr>
            <a:xfrm>
              <a:off x="8209044" y="2581452"/>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4" name="Rechthoek 13">
              <a:extLst>
                <a:ext uri="{FF2B5EF4-FFF2-40B4-BE49-F238E27FC236}">
                  <a16:creationId xmlns:a16="http://schemas.microsoft.com/office/drawing/2014/main" id="{A6D77760-DFDF-47A3-896E-ADD23FB75F07}"/>
                </a:ext>
              </a:extLst>
            </p:cNvPr>
            <p:cNvSpPr/>
            <p:nvPr/>
          </p:nvSpPr>
          <p:spPr>
            <a:xfrm>
              <a:off x="5651582" y="4149384"/>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5" name="Rechthoek 14">
              <a:extLst>
                <a:ext uri="{FF2B5EF4-FFF2-40B4-BE49-F238E27FC236}">
                  <a16:creationId xmlns:a16="http://schemas.microsoft.com/office/drawing/2014/main" id="{73828C90-C613-49FC-A0DE-40EE340E65C6}"/>
                </a:ext>
              </a:extLst>
            </p:cNvPr>
            <p:cNvSpPr/>
            <p:nvPr/>
          </p:nvSpPr>
          <p:spPr>
            <a:xfrm>
              <a:off x="8209044" y="3773014"/>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6" name="Rechthoek 15">
              <a:extLst>
                <a:ext uri="{FF2B5EF4-FFF2-40B4-BE49-F238E27FC236}">
                  <a16:creationId xmlns:a16="http://schemas.microsoft.com/office/drawing/2014/main" id="{C226D904-3451-417F-98E3-ABEF25A58897}"/>
                </a:ext>
              </a:extLst>
            </p:cNvPr>
            <p:cNvSpPr/>
            <p:nvPr/>
          </p:nvSpPr>
          <p:spPr>
            <a:xfrm>
              <a:off x="8209044" y="4992073"/>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pic>
        <p:nvPicPr>
          <p:cNvPr id="17" name="Afbeelding 16">
            <a:extLst>
              <a:ext uri="{FF2B5EF4-FFF2-40B4-BE49-F238E27FC236}">
                <a16:creationId xmlns:a16="http://schemas.microsoft.com/office/drawing/2014/main" id="{EA576E62-63C4-4F0F-AAFC-6DF26FCE66B2}"/>
              </a:ext>
            </a:extLst>
          </p:cNvPr>
          <p:cNvPicPr>
            <a:picLocks noChangeAspect="1"/>
          </p:cNvPicPr>
          <p:nvPr/>
        </p:nvPicPr>
        <p:blipFill>
          <a:blip r:embed="rId4"/>
          <a:stretch>
            <a:fillRect/>
          </a:stretch>
        </p:blipFill>
        <p:spPr>
          <a:xfrm>
            <a:off x="487209" y="2285373"/>
            <a:ext cx="3353990" cy="1033425"/>
          </a:xfrm>
          <a:prstGeom prst="rect">
            <a:avLst/>
          </a:prstGeom>
        </p:spPr>
      </p:pic>
      <p:sp>
        <p:nvSpPr>
          <p:cNvPr id="18" name="Pijl: omlaag 17">
            <a:hlinkClick r:id="rId5"/>
            <a:extLst>
              <a:ext uri="{FF2B5EF4-FFF2-40B4-BE49-F238E27FC236}">
                <a16:creationId xmlns:a16="http://schemas.microsoft.com/office/drawing/2014/main" id="{F8916A98-B178-422D-91E8-3594D87DB6DE}"/>
              </a:ext>
            </a:extLst>
          </p:cNvPr>
          <p:cNvSpPr/>
          <p:nvPr/>
        </p:nvSpPr>
        <p:spPr>
          <a:xfrm rot="997683">
            <a:off x="2267012" y="1638676"/>
            <a:ext cx="221456" cy="1048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pic>
        <p:nvPicPr>
          <p:cNvPr id="19" name="Afbeelding 18">
            <a:extLst>
              <a:ext uri="{FF2B5EF4-FFF2-40B4-BE49-F238E27FC236}">
                <a16:creationId xmlns:a16="http://schemas.microsoft.com/office/drawing/2014/main" id="{92BB81F0-04D2-47B0-A111-0DAD120C53C2}"/>
              </a:ext>
            </a:extLst>
          </p:cNvPr>
          <p:cNvPicPr>
            <a:picLocks noChangeAspect="1"/>
          </p:cNvPicPr>
          <p:nvPr/>
        </p:nvPicPr>
        <p:blipFill>
          <a:blip r:embed="rId6"/>
          <a:stretch>
            <a:fillRect/>
          </a:stretch>
        </p:blipFill>
        <p:spPr>
          <a:xfrm>
            <a:off x="398756" y="3771079"/>
            <a:ext cx="4349767" cy="1233875"/>
          </a:xfrm>
          <a:prstGeom prst="rect">
            <a:avLst/>
          </a:prstGeom>
        </p:spPr>
      </p:pic>
      <p:sp>
        <p:nvSpPr>
          <p:cNvPr id="21" name="Pijl: omlaag 20">
            <a:hlinkClick r:id="rId7"/>
            <a:extLst>
              <a:ext uri="{FF2B5EF4-FFF2-40B4-BE49-F238E27FC236}">
                <a16:creationId xmlns:a16="http://schemas.microsoft.com/office/drawing/2014/main" id="{F123C16F-8598-4DB4-9090-CA7B63F00EE2}"/>
              </a:ext>
            </a:extLst>
          </p:cNvPr>
          <p:cNvSpPr/>
          <p:nvPr/>
        </p:nvSpPr>
        <p:spPr>
          <a:xfrm rot="18367595" flipH="1">
            <a:off x="1677224" y="2981695"/>
            <a:ext cx="208057" cy="1328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3" name="Google Shape;242;g71eeb774cb_0_278">
            <a:extLst>
              <a:ext uri="{FF2B5EF4-FFF2-40B4-BE49-F238E27FC236}">
                <a16:creationId xmlns:a16="http://schemas.microsoft.com/office/drawing/2014/main" id="{A56225CB-5C6D-4C6A-9D6B-5CB013228F65}"/>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INSPIRE harmonisatie &lt; 20/10/2020</a:t>
            </a:r>
          </a:p>
        </p:txBody>
      </p:sp>
    </p:spTree>
    <p:extLst>
      <p:ext uri="{BB962C8B-B14F-4D97-AF65-F5344CB8AC3E}">
        <p14:creationId xmlns:p14="http://schemas.microsoft.com/office/powerpoint/2010/main" val="39327799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Welke informatie is</a:t>
            </a:r>
            <a:br>
              <a:rPr lang="nl-NL"/>
            </a:br>
            <a:r>
              <a:rPr lang="nl-NL"/>
              <a:t>gemeenschappelijk</a:t>
            </a:r>
            <a:br>
              <a:rPr lang="nl-NL"/>
            </a:br>
            <a:r>
              <a:rPr lang="nl-NL"/>
              <a:t>voor de drie types?</a:t>
            </a:r>
          </a:p>
          <a:p>
            <a:pPr lvl="1"/>
            <a:r>
              <a:rPr lang="nl-NL"/>
              <a:t>Datum</a:t>
            </a:r>
          </a:p>
          <a:p>
            <a:pPr lvl="1"/>
            <a:r>
              <a:rPr lang="nl-NL"/>
              <a:t>Naam</a:t>
            </a:r>
          </a:p>
          <a:p>
            <a:pPr lvl="1"/>
            <a:r>
              <a:rPr lang="nl-NL"/>
              <a:t>Observatie/</a:t>
            </a:r>
            <a:br>
              <a:rPr lang="nl-NL"/>
            </a:br>
            <a:r>
              <a:rPr lang="nl-NL"/>
              <a:t>Interpretatie?</a:t>
            </a:r>
          </a:p>
          <a:p>
            <a:pPr lvl="1"/>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Monster</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02393" y="427734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pic>
        <p:nvPicPr>
          <p:cNvPr id="8" name="Picture 7">
            <a:extLst>
              <a:ext uri="{FF2B5EF4-FFF2-40B4-BE49-F238E27FC236}">
                <a16:creationId xmlns:a16="http://schemas.microsoft.com/office/drawing/2014/main" id="{7109B33E-20F4-4776-830F-E1DC48167090}"/>
              </a:ext>
            </a:extLst>
          </p:cNvPr>
          <p:cNvPicPr>
            <a:picLocks noChangeAspect="1"/>
          </p:cNvPicPr>
          <p:nvPr/>
        </p:nvPicPr>
        <p:blipFill rotWithShape="1">
          <a:blip r:embed="rId3"/>
          <a:srcRect l="44780" t="71901" r="46103" b="4214"/>
          <a:stretch/>
        </p:blipFill>
        <p:spPr>
          <a:xfrm>
            <a:off x="4572000" y="473711"/>
            <a:ext cx="2030506" cy="1584585"/>
          </a:xfrm>
          <a:prstGeom prst="rect">
            <a:avLst/>
          </a:prstGeom>
        </p:spPr>
      </p:pic>
      <p:pic>
        <p:nvPicPr>
          <p:cNvPr id="9" name="Picture 8">
            <a:extLst>
              <a:ext uri="{FF2B5EF4-FFF2-40B4-BE49-F238E27FC236}">
                <a16:creationId xmlns:a16="http://schemas.microsoft.com/office/drawing/2014/main" id="{CDD82C9D-CCC1-475A-9C06-3930F7FA2512}"/>
              </a:ext>
            </a:extLst>
          </p:cNvPr>
          <p:cNvPicPr>
            <a:picLocks noChangeAspect="1"/>
          </p:cNvPicPr>
          <p:nvPr/>
        </p:nvPicPr>
        <p:blipFill rotWithShape="1">
          <a:blip r:embed="rId4"/>
          <a:srcRect l="41944" t="76210" r="44998" b="10036"/>
          <a:stretch/>
        </p:blipFill>
        <p:spPr>
          <a:xfrm>
            <a:off x="6959468" y="512214"/>
            <a:ext cx="1969994" cy="2440642"/>
          </a:xfrm>
          <a:prstGeom prst="rect">
            <a:avLst/>
          </a:prstGeom>
        </p:spPr>
      </p:pic>
      <p:pic>
        <p:nvPicPr>
          <p:cNvPr id="10" name="Picture 9">
            <a:extLst>
              <a:ext uri="{FF2B5EF4-FFF2-40B4-BE49-F238E27FC236}">
                <a16:creationId xmlns:a16="http://schemas.microsoft.com/office/drawing/2014/main" id="{6D2D6A54-D698-463B-8960-2C966DC4D9F1}"/>
              </a:ext>
            </a:extLst>
          </p:cNvPr>
          <p:cNvPicPr>
            <a:picLocks noChangeAspect="1"/>
          </p:cNvPicPr>
          <p:nvPr/>
        </p:nvPicPr>
        <p:blipFill rotWithShape="1">
          <a:blip r:embed="rId5"/>
          <a:srcRect l="3825" t="29916" r="84364" b="59092"/>
          <a:stretch/>
        </p:blipFill>
        <p:spPr>
          <a:xfrm>
            <a:off x="4419392" y="2397081"/>
            <a:ext cx="2256503" cy="1466090"/>
          </a:xfrm>
          <a:prstGeom prst="rect">
            <a:avLst/>
          </a:prstGeom>
        </p:spPr>
      </p:pic>
      <p:pic>
        <p:nvPicPr>
          <p:cNvPr id="11" name="Picture 10">
            <a:extLst>
              <a:ext uri="{FF2B5EF4-FFF2-40B4-BE49-F238E27FC236}">
                <a16:creationId xmlns:a16="http://schemas.microsoft.com/office/drawing/2014/main" id="{0248026B-A65F-4BD5-94F8-A1B3C8225D90}"/>
              </a:ext>
            </a:extLst>
          </p:cNvPr>
          <p:cNvPicPr>
            <a:picLocks noChangeAspect="1"/>
          </p:cNvPicPr>
          <p:nvPr/>
        </p:nvPicPr>
        <p:blipFill rotWithShape="1">
          <a:blip r:embed="rId5"/>
          <a:srcRect l="422" t="5324" r="85021" b="82317"/>
          <a:stretch/>
        </p:blipFill>
        <p:spPr>
          <a:xfrm>
            <a:off x="4881859" y="3914312"/>
            <a:ext cx="1897627" cy="1124720"/>
          </a:xfrm>
          <a:prstGeom prst="rect">
            <a:avLst/>
          </a:prstGeom>
        </p:spPr>
      </p:pic>
    </p:spTree>
    <p:extLst>
      <p:ext uri="{BB962C8B-B14F-4D97-AF65-F5344CB8AC3E}">
        <p14:creationId xmlns:p14="http://schemas.microsoft.com/office/powerpoint/2010/main" val="379229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Locatie</a:t>
            </a:r>
          </a:p>
        </p:txBody>
      </p:sp>
      <p:pic>
        <p:nvPicPr>
          <p:cNvPr id="14" name="Picture 13">
            <a:extLst>
              <a:ext uri="{FF2B5EF4-FFF2-40B4-BE49-F238E27FC236}">
                <a16:creationId xmlns:a16="http://schemas.microsoft.com/office/drawing/2014/main" id="{EC26D34C-EBC2-4276-A714-2A39F5221BF1}"/>
              </a:ext>
            </a:extLst>
          </p:cNvPr>
          <p:cNvPicPr>
            <a:picLocks noChangeAspect="1"/>
          </p:cNvPicPr>
          <p:nvPr/>
        </p:nvPicPr>
        <p:blipFill rotWithShape="1">
          <a:blip r:embed="rId3"/>
          <a:srcRect l="15879" t="26212" r="69359" b="63390"/>
          <a:stretch/>
        </p:blipFill>
        <p:spPr>
          <a:xfrm>
            <a:off x="5505135" y="1683844"/>
            <a:ext cx="1425089" cy="1180725"/>
          </a:xfrm>
          <a:prstGeom prst="rect">
            <a:avLst/>
          </a:prstGeom>
        </p:spPr>
      </p:pic>
      <p:pic>
        <p:nvPicPr>
          <p:cNvPr id="17" name="Picture 16">
            <a:extLst>
              <a:ext uri="{FF2B5EF4-FFF2-40B4-BE49-F238E27FC236}">
                <a16:creationId xmlns:a16="http://schemas.microsoft.com/office/drawing/2014/main" id="{9A22981E-4407-4D61-B9AA-EBA61CDF17BE}"/>
              </a:ext>
            </a:extLst>
          </p:cNvPr>
          <p:cNvPicPr>
            <a:picLocks noChangeAspect="1"/>
          </p:cNvPicPr>
          <p:nvPr/>
        </p:nvPicPr>
        <p:blipFill rotWithShape="1">
          <a:blip r:embed="rId3"/>
          <a:srcRect l="7058" t="1776" r="82149" b="89396"/>
          <a:stretch/>
        </p:blipFill>
        <p:spPr>
          <a:xfrm>
            <a:off x="7343849" y="677844"/>
            <a:ext cx="1260151" cy="1212498"/>
          </a:xfrm>
          <a:prstGeom prst="rect">
            <a:avLst/>
          </a:prstGeom>
        </p:spPr>
      </p:pic>
      <p:cxnSp>
        <p:nvCxnSpPr>
          <p:cNvPr id="3" name="Connector: Elbow 2">
            <a:extLst>
              <a:ext uri="{FF2B5EF4-FFF2-40B4-BE49-F238E27FC236}">
                <a16:creationId xmlns:a16="http://schemas.microsoft.com/office/drawing/2014/main" id="{167B8C65-349A-4459-82A3-040698826EBA}"/>
              </a:ext>
            </a:extLst>
          </p:cNvPr>
          <p:cNvCxnSpPr>
            <a:stCxn id="14" idx="0"/>
            <a:endCxn id="17" idx="1"/>
          </p:cNvCxnSpPr>
          <p:nvPr/>
        </p:nvCxnSpPr>
        <p:spPr>
          <a:xfrm rot="5400000" flipH="1" flipV="1">
            <a:off x="6580889" y="920885"/>
            <a:ext cx="399751" cy="1126169"/>
          </a:xfrm>
          <a:prstGeom prst="bentConnector2">
            <a:avLst/>
          </a:prstGeom>
        </p:spPr>
        <p:style>
          <a:lnRef idx="1">
            <a:schemeClr val="accent2"/>
          </a:lnRef>
          <a:fillRef idx="0">
            <a:schemeClr val="accent2"/>
          </a:fillRef>
          <a:effectRef idx="0">
            <a:schemeClr val="accent2"/>
          </a:effectRef>
          <a:fontRef idx="minor">
            <a:schemeClr val="tx1"/>
          </a:fontRef>
        </p:style>
      </p:cxnSp>
      <p:grpSp>
        <p:nvGrpSpPr>
          <p:cNvPr id="5" name="Group 4">
            <a:extLst>
              <a:ext uri="{FF2B5EF4-FFF2-40B4-BE49-F238E27FC236}">
                <a16:creationId xmlns:a16="http://schemas.microsoft.com/office/drawing/2014/main" id="{11D4D482-DE61-4A95-8424-CBD6925824C3}"/>
              </a:ext>
            </a:extLst>
          </p:cNvPr>
          <p:cNvGrpSpPr/>
          <p:nvPr/>
        </p:nvGrpSpPr>
        <p:grpSpPr>
          <a:xfrm>
            <a:off x="3658073" y="3272568"/>
            <a:ext cx="2829203" cy="1666518"/>
            <a:chOff x="3027310" y="3203138"/>
            <a:chExt cx="2829203" cy="1666518"/>
          </a:xfrm>
        </p:grpSpPr>
        <p:pic>
          <p:nvPicPr>
            <p:cNvPr id="15" name="Picture 14">
              <a:extLst>
                <a:ext uri="{FF2B5EF4-FFF2-40B4-BE49-F238E27FC236}">
                  <a16:creationId xmlns:a16="http://schemas.microsoft.com/office/drawing/2014/main" id="{D6D6A15A-2760-4EA9-92D4-45F5BC38DA8B}"/>
                </a:ext>
              </a:extLst>
            </p:cNvPr>
            <p:cNvPicPr>
              <a:picLocks noChangeAspect="1"/>
            </p:cNvPicPr>
            <p:nvPr/>
          </p:nvPicPr>
          <p:blipFill rotWithShape="1">
            <a:blip r:embed="rId4"/>
            <a:srcRect l="2575" t="2919" r="61512" b="68557"/>
            <a:stretch/>
          </p:blipFill>
          <p:spPr>
            <a:xfrm>
              <a:off x="3027310" y="3203138"/>
              <a:ext cx="2829203" cy="1666518"/>
            </a:xfrm>
            <a:prstGeom prst="rect">
              <a:avLst/>
            </a:prstGeom>
          </p:spPr>
        </p:pic>
        <p:sp>
          <p:nvSpPr>
            <p:cNvPr id="4" name="Rectangle 3">
              <a:extLst>
                <a:ext uri="{FF2B5EF4-FFF2-40B4-BE49-F238E27FC236}">
                  <a16:creationId xmlns:a16="http://schemas.microsoft.com/office/drawing/2014/main" id="{B2D6D48A-75FE-4F0D-9F13-261FB650B0E0}"/>
                </a:ext>
              </a:extLst>
            </p:cNvPr>
            <p:cNvSpPr/>
            <p:nvPr/>
          </p:nvSpPr>
          <p:spPr>
            <a:xfrm>
              <a:off x="4368800" y="4274457"/>
              <a:ext cx="1480457" cy="595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8" name="Picture 7">
            <a:extLst>
              <a:ext uri="{FF2B5EF4-FFF2-40B4-BE49-F238E27FC236}">
                <a16:creationId xmlns:a16="http://schemas.microsoft.com/office/drawing/2014/main" id="{E59DA965-DD79-4377-827F-CA3CE270347B}"/>
              </a:ext>
            </a:extLst>
          </p:cNvPr>
          <p:cNvPicPr>
            <a:picLocks noChangeAspect="1"/>
          </p:cNvPicPr>
          <p:nvPr/>
        </p:nvPicPr>
        <p:blipFill rotWithShape="1">
          <a:blip r:embed="rId5"/>
          <a:srcRect l="7925" t="65958" r="78237" b="18582"/>
          <a:stretch/>
        </p:blipFill>
        <p:spPr>
          <a:xfrm>
            <a:off x="6985383" y="3303343"/>
            <a:ext cx="1977082" cy="1544700"/>
          </a:xfrm>
          <a:prstGeom prst="rect">
            <a:avLst/>
          </a:prstGeom>
        </p:spPr>
      </p:pic>
      <p:pic>
        <p:nvPicPr>
          <p:cNvPr id="2" name="Picture 1">
            <a:extLst>
              <a:ext uri="{FF2B5EF4-FFF2-40B4-BE49-F238E27FC236}">
                <a16:creationId xmlns:a16="http://schemas.microsoft.com/office/drawing/2014/main" id="{48669AA8-5B08-4D7E-88A0-8A1AEE823CB2}"/>
              </a:ext>
            </a:extLst>
          </p:cNvPr>
          <p:cNvPicPr>
            <a:picLocks noChangeAspect="1"/>
          </p:cNvPicPr>
          <p:nvPr/>
        </p:nvPicPr>
        <p:blipFill rotWithShape="1">
          <a:blip r:embed="rId6"/>
          <a:srcRect l="45054" t="43209" r="46290" b="45127"/>
          <a:stretch/>
        </p:blipFill>
        <p:spPr>
          <a:xfrm>
            <a:off x="1656919" y="917560"/>
            <a:ext cx="1269232" cy="922361"/>
          </a:xfrm>
          <a:prstGeom prst="rect">
            <a:avLst/>
          </a:prstGeom>
        </p:spPr>
      </p:pic>
      <p:pic>
        <p:nvPicPr>
          <p:cNvPr id="12" name="Picture 11">
            <a:extLst>
              <a:ext uri="{FF2B5EF4-FFF2-40B4-BE49-F238E27FC236}">
                <a16:creationId xmlns:a16="http://schemas.microsoft.com/office/drawing/2014/main" id="{672E59B3-1F55-4D59-AC61-9B7B6BFAB91E}"/>
              </a:ext>
            </a:extLst>
          </p:cNvPr>
          <p:cNvPicPr>
            <a:picLocks noChangeAspect="1"/>
          </p:cNvPicPr>
          <p:nvPr/>
        </p:nvPicPr>
        <p:blipFill rotWithShape="1">
          <a:blip r:embed="rId6"/>
          <a:srcRect l="86669" t="2555" r="3612" b="85167"/>
          <a:stretch/>
        </p:blipFill>
        <p:spPr>
          <a:xfrm>
            <a:off x="2627231" y="1464212"/>
            <a:ext cx="1425090" cy="970908"/>
          </a:xfrm>
          <a:prstGeom prst="rect">
            <a:avLst/>
          </a:prstGeom>
        </p:spPr>
      </p:pic>
      <p:pic>
        <p:nvPicPr>
          <p:cNvPr id="7" name="Picture 6">
            <a:extLst>
              <a:ext uri="{FF2B5EF4-FFF2-40B4-BE49-F238E27FC236}">
                <a16:creationId xmlns:a16="http://schemas.microsoft.com/office/drawing/2014/main" id="{541E8FBF-6ECF-4723-9617-5D6F90E5DF4E}"/>
              </a:ext>
            </a:extLst>
          </p:cNvPr>
          <p:cNvPicPr>
            <a:picLocks noChangeAspect="1"/>
          </p:cNvPicPr>
          <p:nvPr/>
        </p:nvPicPr>
        <p:blipFill rotWithShape="1">
          <a:blip r:embed="rId7"/>
          <a:srcRect l="6452" t="38365" r="78453" b="34822"/>
          <a:stretch/>
        </p:blipFill>
        <p:spPr>
          <a:xfrm>
            <a:off x="400702" y="2935036"/>
            <a:ext cx="2807564" cy="2099993"/>
          </a:xfrm>
          <a:prstGeom prst="rect">
            <a:avLst/>
          </a:prstGeom>
        </p:spPr>
      </p:pic>
      <p:sp>
        <p:nvSpPr>
          <p:cNvPr id="10" name="Text Placeholder 9">
            <a:extLst>
              <a:ext uri="{FF2B5EF4-FFF2-40B4-BE49-F238E27FC236}">
                <a16:creationId xmlns:a16="http://schemas.microsoft.com/office/drawing/2014/main" id="{BE4FF9CE-FFC8-4670-AA32-F98760A411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02355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Hoe gebruiken jullie deze klasse vandaag?</a:t>
            </a:r>
          </a:p>
          <a:p>
            <a:endParaRPr lang="nl-NL"/>
          </a:p>
          <a:p>
            <a:r>
              <a:rPr lang="nl-NL"/>
              <a:t>Wat verloopt moeilijk?</a:t>
            </a:r>
            <a:br>
              <a:rPr lang="nl-NL"/>
            </a:br>
            <a:endParaRPr lang="nl-NL"/>
          </a:p>
          <a:p>
            <a:r>
              <a:rPr lang="nl-NL"/>
              <a:t>Wat ontbreekt er?</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Locatie</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32502" y="3326713"/>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3212758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8718526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DCF7D-9540-4689-AAED-EA4EE2742393}"/>
              </a:ext>
            </a:extLst>
          </p:cNvPr>
          <p:cNvPicPr>
            <a:picLocks noChangeAspect="1"/>
          </p:cNvPicPr>
          <p:nvPr/>
        </p:nvPicPr>
        <p:blipFill rotWithShape="1">
          <a:blip r:embed="rId3"/>
          <a:srcRect l="45052" t="42870" r="46677" b="46066"/>
          <a:stretch/>
        </p:blipFill>
        <p:spPr>
          <a:xfrm>
            <a:off x="972320" y="2562704"/>
            <a:ext cx="1371600" cy="993531"/>
          </a:xfrm>
          <a:prstGeom prst="rect">
            <a:avLst/>
          </a:prstGeom>
        </p:spPr>
      </p:pic>
      <p:pic>
        <p:nvPicPr>
          <p:cNvPr id="7" name="Picture 6">
            <a:extLst>
              <a:ext uri="{FF2B5EF4-FFF2-40B4-BE49-F238E27FC236}">
                <a16:creationId xmlns:a16="http://schemas.microsoft.com/office/drawing/2014/main" id="{00B9FEF4-3CED-47D9-8F1A-5CE3DE5C7AE6}"/>
              </a:ext>
            </a:extLst>
          </p:cNvPr>
          <p:cNvPicPr>
            <a:picLocks noChangeAspect="1"/>
          </p:cNvPicPr>
          <p:nvPr/>
        </p:nvPicPr>
        <p:blipFill rotWithShape="1">
          <a:blip r:embed="rId3"/>
          <a:srcRect l="67841" t="37722" r="22420" b="47182"/>
          <a:stretch/>
        </p:blipFill>
        <p:spPr>
          <a:xfrm>
            <a:off x="4018919" y="2360231"/>
            <a:ext cx="1665998" cy="1398478"/>
          </a:xfrm>
          <a:prstGeom prst="rect">
            <a:avLst/>
          </a:prstGeom>
          <a:ln w="19050">
            <a:solidFill>
              <a:srgbClr val="FF0000"/>
            </a:solidFill>
          </a:ln>
        </p:spPr>
      </p:pic>
      <p:pic>
        <p:nvPicPr>
          <p:cNvPr id="8" name="Picture 7">
            <a:extLst>
              <a:ext uri="{FF2B5EF4-FFF2-40B4-BE49-F238E27FC236}">
                <a16:creationId xmlns:a16="http://schemas.microsoft.com/office/drawing/2014/main" id="{ACB449CA-3FB0-4DE4-B94D-0E5B18FFE2EF}"/>
              </a:ext>
            </a:extLst>
          </p:cNvPr>
          <p:cNvPicPr>
            <a:picLocks noChangeAspect="1"/>
          </p:cNvPicPr>
          <p:nvPr/>
        </p:nvPicPr>
        <p:blipFill rotWithShape="1">
          <a:blip r:embed="rId3"/>
          <a:srcRect l="69134" t="26063" r="23991" b="66642"/>
          <a:stretch/>
        </p:blipFill>
        <p:spPr>
          <a:xfrm>
            <a:off x="4138308" y="1012070"/>
            <a:ext cx="1427220" cy="820057"/>
          </a:xfrm>
          <a:prstGeom prst="rect">
            <a:avLst/>
          </a:prstGeom>
        </p:spPr>
      </p:pic>
      <p:pic>
        <p:nvPicPr>
          <p:cNvPr id="9" name="Picture 8">
            <a:extLst>
              <a:ext uri="{FF2B5EF4-FFF2-40B4-BE49-F238E27FC236}">
                <a16:creationId xmlns:a16="http://schemas.microsoft.com/office/drawing/2014/main" id="{667DB0CF-B0D9-47E0-A7CF-AD9460D25802}"/>
              </a:ext>
            </a:extLst>
          </p:cNvPr>
          <p:cNvPicPr>
            <a:picLocks noChangeAspect="1"/>
          </p:cNvPicPr>
          <p:nvPr/>
        </p:nvPicPr>
        <p:blipFill rotWithShape="1">
          <a:blip r:embed="rId4"/>
          <a:srcRect l="1985" t="17456" r="82134" b="59528"/>
          <a:stretch/>
        </p:blipFill>
        <p:spPr>
          <a:xfrm>
            <a:off x="6869795" y="2533325"/>
            <a:ext cx="1452176" cy="1052287"/>
          </a:xfrm>
          <a:prstGeom prst="rect">
            <a:avLst/>
          </a:prstGeom>
        </p:spPr>
      </p:pic>
      <p:cxnSp>
        <p:nvCxnSpPr>
          <p:cNvPr id="3" name="Straight Connector 2">
            <a:extLst>
              <a:ext uri="{FF2B5EF4-FFF2-40B4-BE49-F238E27FC236}">
                <a16:creationId xmlns:a16="http://schemas.microsoft.com/office/drawing/2014/main" id="{C7838FE8-6CC9-4ED8-8D34-C9D80E3BCAAF}"/>
              </a:ext>
            </a:extLst>
          </p:cNvPr>
          <p:cNvCxnSpPr>
            <a:stCxn id="5" idx="3"/>
            <a:endCxn id="7" idx="1"/>
          </p:cNvCxnSpPr>
          <p:nvPr/>
        </p:nvCxnSpPr>
        <p:spPr>
          <a:xfrm>
            <a:off x="2343920" y="3059470"/>
            <a:ext cx="167499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1D50AD2C-EE79-4FFF-983E-50CFB18C6375}"/>
              </a:ext>
            </a:extLst>
          </p:cNvPr>
          <p:cNvCxnSpPr>
            <a:stCxn id="7" idx="3"/>
            <a:endCxn id="9" idx="1"/>
          </p:cNvCxnSpPr>
          <p:nvPr/>
        </p:nvCxnSpPr>
        <p:spPr>
          <a:xfrm flipV="1">
            <a:off x="5684917" y="3059469"/>
            <a:ext cx="118487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nector: Elbow 19">
            <a:extLst>
              <a:ext uri="{FF2B5EF4-FFF2-40B4-BE49-F238E27FC236}">
                <a16:creationId xmlns:a16="http://schemas.microsoft.com/office/drawing/2014/main" id="{40B76544-8694-45A7-A189-24395AD7C7A6}"/>
              </a:ext>
            </a:extLst>
          </p:cNvPr>
          <p:cNvCxnSpPr>
            <a:stCxn id="5" idx="2"/>
            <a:endCxn id="9" idx="2"/>
          </p:cNvCxnSpPr>
          <p:nvPr/>
        </p:nvCxnSpPr>
        <p:spPr>
          <a:xfrm rot="16200000" flipH="1">
            <a:off x="4612313" y="602041"/>
            <a:ext cx="29377" cy="5937763"/>
          </a:xfrm>
          <a:prstGeom prst="bentConnector3">
            <a:avLst>
              <a:gd name="adj1" fmla="val 2286258"/>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CE311DB4-0469-491D-8059-29E98BE90C7C}"/>
              </a:ext>
            </a:extLst>
          </p:cNvPr>
          <p:cNvCxnSpPr>
            <a:stCxn id="8" idx="2"/>
            <a:endCxn id="7" idx="0"/>
          </p:cNvCxnSpPr>
          <p:nvPr/>
        </p:nvCxnSpPr>
        <p:spPr>
          <a:xfrm>
            <a:off x="4851918" y="1832127"/>
            <a:ext cx="0" cy="528104"/>
          </a:xfrm>
          <a:prstGeom prst="line">
            <a:avLst/>
          </a:prstGeom>
        </p:spPr>
        <p:style>
          <a:lnRef idx="1">
            <a:schemeClr val="accent2"/>
          </a:lnRef>
          <a:fillRef idx="0">
            <a:schemeClr val="accent2"/>
          </a:fillRef>
          <a:effectRef idx="0">
            <a:schemeClr val="accent2"/>
          </a:effectRef>
          <a:fontRef idx="minor">
            <a:schemeClr val="tx1"/>
          </a:fontRef>
        </p:style>
      </p:cxnSp>
      <p:sp>
        <p:nvSpPr>
          <p:cNvPr id="11" name="Google Shape;242;g71eeb774cb_0_278">
            <a:extLst>
              <a:ext uri="{FF2B5EF4-FFF2-40B4-BE49-F238E27FC236}">
                <a16:creationId xmlns:a16="http://schemas.microsoft.com/office/drawing/2014/main" id="{CE6E58C3-10AA-44D8-9F92-3607DC6B7972}"/>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br>
              <a:rPr lang="nl-BE" sz="2400" b="1">
                <a:latin typeface="FlandersArtSans-Bold" panose="00000800000000000000" pitchFamily="2" charset="0"/>
              </a:rPr>
            </a:br>
            <a:r>
              <a:rPr lang="nl-BE" sz="2400" b="1">
                <a:latin typeface="FlandersArtSans-Bold" panose="00000800000000000000" pitchFamily="2" charset="0"/>
              </a:rPr>
              <a:t>AP Sondering</a:t>
            </a:r>
            <a:endParaRPr lang="nl-BE" sz="2400" b="1" dirty="0">
              <a:latin typeface="FlandersArtSans-Bold" panose="00000800000000000000" pitchFamily="2" charset="0"/>
            </a:endParaRPr>
          </a:p>
        </p:txBody>
      </p:sp>
      <p:pic>
        <p:nvPicPr>
          <p:cNvPr id="2" name="Picture 1">
            <a:extLst>
              <a:ext uri="{FF2B5EF4-FFF2-40B4-BE49-F238E27FC236}">
                <a16:creationId xmlns:a16="http://schemas.microsoft.com/office/drawing/2014/main" id="{62F57905-5F60-42AC-8BC9-2A701768C4B5}"/>
              </a:ext>
            </a:extLst>
          </p:cNvPr>
          <p:cNvPicPr>
            <a:picLocks noChangeAspect="1"/>
          </p:cNvPicPr>
          <p:nvPr/>
        </p:nvPicPr>
        <p:blipFill rotWithShape="1">
          <a:blip r:embed="rId5"/>
          <a:srcRect l="20914" t="35002" r="63853" b="53694"/>
          <a:stretch/>
        </p:blipFill>
        <p:spPr>
          <a:xfrm>
            <a:off x="535731" y="1564315"/>
            <a:ext cx="2482499" cy="993531"/>
          </a:xfrm>
          <a:prstGeom prst="rect">
            <a:avLst/>
          </a:prstGeom>
        </p:spPr>
      </p:pic>
      <p:sp>
        <p:nvSpPr>
          <p:cNvPr id="4" name="Rectangle 3">
            <a:extLst>
              <a:ext uri="{FF2B5EF4-FFF2-40B4-BE49-F238E27FC236}">
                <a16:creationId xmlns:a16="http://schemas.microsoft.com/office/drawing/2014/main" id="{67ED8EA4-71AE-48B5-BBCF-0B7357C75B09}"/>
              </a:ext>
            </a:extLst>
          </p:cNvPr>
          <p:cNvSpPr/>
          <p:nvPr/>
        </p:nvSpPr>
        <p:spPr>
          <a:xfrm>
            <a:off x="747252" y="1641987"/>
            <a:ext cx="1956619" cy="791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9746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B9FEF4-3CED-47D9-8F1A-5CE3DE5C7AE6}"/>
              </a:ext>
            </a:extLst>
          </p:cNvPr>
          <p:cNvPicPr>
            <a:picLocks noChangeAspect="1"/>
          </p:cNvPicPr>
          <p:nvPr/>
        </p:nvPicPr>
        <p:blipFill rotWithShape="1">
          <a:blip r:embed="rId3"/>
          <a:srcRect l="67841" t="37722" r="22420" b="47182"/>
          <a:stretch/>
        </p:blipFill>
        <p:spPr>
          <a:xfrm>
            <a:off x="4018919" y="2360231"/>
            <a:ext cx="1665998" cy="1398478"/>
          </a:xfrm>
          <a:prstGeom prst="rect">
            <a:avLst/>
          </a:prstGeom>
          <a:ln w="19050">
            <a:solidFill>
              <a:srgbClr val="FF0000"/>
            </a:solidFill>
          </a:ln>
        </p:spPr>
      </p:pic>
      <p:pic>
        <p:nvPicPr>
          <p:cNvPr id="8" name="Picture 7">
            <a:extLst>
              <a:ext uri="{FF2B5EF4-FFF2-40B4-BE49-F238E27FC236}">
                <a16:creationId xmlns:a16="http://schemas.microsoft.com/office/drawing/2014/main" id="{ACB449CA-3FB0-4DE4-B94D-0E5B18FFE2EF}"/>
              </a:ext>
            </a:extLst>
          </p:cNvPr>
          <p:cNvPicPr>
            <a:picLocks noChangeAspect="1"/>
          </p:cNvPicPr>
          <p:nvPr/>
        </p:nvPicPr>
        <p:blipFill rotWithShape="1">
          <a:blip r:embed="rId3"/>
          <a:srcRect l="69134" t="26063" r="23991" b="66642"/>
          <a:stretch/>
        </p:blipFill>
        <p:spPr>
          <a:xfrm>
            <a:off x="4138308" y="1012070"/>
            <a:ext cx="1427220" cy="820057"/>
          </a:xfrm>
          <a:prstGeom prst="rect">
            <a:avLst/>
          </a:prstGeom>
        </p:spPr>
      </p:pic>
      <p:pic>
        <p:nvPicPr>
          <p:cNvPr id="9" name="Picture 8">
            <a:extLst>
              <a:ext uri="{FF2B5EF4-FFF2-40B4-BE49-F238E27FC236}">
                <a16:creationId xmlns:a16="http://schemas.microsoft.com/office/drawing/2014/main" id="{667DB0CF-B0D9-47E0-A7CF-AD9460D25802}"/>
              </a:ext>
            </a:extLst>
          </p:cNvPr>
          <p:cNvPicPr>
            <a:picLocks noChangeAspect="1"/>
          </p:cNvPicPr>
          <p:nvPr/>
        </p:nvPicPr>
        <p:blipFill rotWithShape="1">
          <a:blip r:embed="rId4"/>
          <a:srcRect l="1985" t="17456" r="82134" b="59528"/>
          <a:stretch/>
        </p:blipFill>
        <p:spPr>
          <a:xfrm>
            <a:off x="6869795" y="2533325"/>
            <a:ext cx="1452176" cy="1052287"/>
          </a:xfrm>
          <a:prstGeom prst="rect">
            <a:avLst/>
          </a:prstGeom>
        </p:spPr>
      </p:pic>
      <p:cxnSp>
        <p:nvCxnSpPr>
          <p:cNvPr id="18" name="Straight Connector 17">
            <a:extLst>
              <a:ext uri="{FF2B5EF4-FFF2-40B4-BE49-F238E27FC236}">
                <a16:creationId xmlns:a16="http://schemas.microsoft.com/office/drawing/2014/main" id="{1D50AD2C-EE79-4FFF-983E-50CFB18C6375}"/>
              </a:ext>
            </a:extLst>
          </p:cNvPr>
          <p:cNvCxnSpPr>
            <a:stCxn id="7" idx="3"/>
            <a:endCxn id="9" idx="1"/>
          </p:cNvCxnSpPr>
          <p:nvPr/>
        </p:nvCxnSpPr>
        <p:spPr>
          <a:xfrm flipV="1">
            <a:off x="5684917" y="3059469"/>
            <a:ext cx="118487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CE311DB4-0469-491D-8059-29E98BE90C7C}"/>
              </a:ext>
            </a:extLst>
          </p:cNvPr>
          <p:cNvCxnSpPr>
            <a:stCxn id="8" idx="2"/>
            <a:endCxn id="7" idx="0"/>
          </p:cNvCxnSpPr>
          <p:nvPr/>
        </p:nvCxnSpPr>
        <p:spPr>
          <a:xfrm>
            <a:off x="4851918" y="1832127"/>
            <a:ext cx="0" cy="528104"/>
          </a:xfrm>
          <a:prstGeom prst="line">
            <a:avLst/>
          </a:prstGeom>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4247B44C-863A-4BA2-ADC8-F64ED8132110}"/>
              </a:ext>
            </a:extLst>
          </p:cNvPr>
          <p:cNvPicPr>
            <a:picLocks noChangeAspect="1"/>
          </p:cNvPicPr>
          <p:nvPr/>
        </p:nvPicPr>
        <p:blipFill rotWithShape="1">
          <a:blip r:embed="rId5"/>
          <a:srcRect l="6879" t="38101" r="86391" b="36982"/>
          <a:stretch/>
        </p:blipFill>
        <p:spPr>
          <a:xfrm>
            <a:off x="1069096" y="1806798"/>
            <a:ext cx="1608397" cy="2505339"/>
          </a:xfrm>
          <a:prstGeom prst="rect">
            <a:avLst/>
          </a:prstGeom>
        </p:spPr>
      </p:pic>
      <p:cxnSp>
        <p:nvCxnSpPr>
          <p:cNvPr id="12" name="Straight Connector 11">
            <a:extLst>
              <a:ext uri="{FF2B5EF4-FFF2-40B4-BE49-F238E27FC236}">
                <a16:creationId xmlns:a16="http://schemas.microsoft.com/office/drawing/2014/main" id="{B06F5F08-5D30-441F-94B4-EF40F0283DD0}"/>
              </a:ext>
            </a:extLst>
          </p:cNvPr>
          <p:cNvCxnSpPr>
            <a:stCxn id="11" idx="3"/>
            <a:endCxn id="7" idx="1"/>
          </p:cNvCxnSpPr>
          <p:nvPr/>
        </p:nvCxnSpPr>
        <p:spPr>
          <a:xfrm>
            <a:off x="2677493" y="3059468"/>
            <a:ext cx="1341426" cy="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Connector: Elbow 13">
            <a:extLst>
              <a:ext uri="{FF2B5EF4-FFF2-40B4-BE49-F238E27FC236}">
                <a16:creationId xmlns:a16="http://schemas.microsoft.com/office/drawing/2014/main" id="{CF87E100-FF05-4B4F-AABB-F6FC5907632F}"/>
              </a:ext>
            </a:extLst>
          </p:cNvPr>
          <p:cNvCxnSpPr>
            <a:stCxn id="11" idx="2"/>
            <a:endCxn id="9" idx="2"/>
          </p:cNvCxnSpPr>
          <p:nvPr/>
        </p:nvCxnSpPr>
        <p:spPr>
          <a:xfrm rot="5400000" flipH="1" flipV="1">
            <a:off x="4371326" y="1087581"/>
            <a:ext cx="726525" cy="5722588"/>
          </a:xfrm>
          <a:prstGeom prst="bentConnector3">
            <a:avLst>
              <a:gd name="adj1" fmla="val -31465"/>
            </a:avLst>
          </a:prstGeom>
        </p:spPr>
        <p:style>
          <a:lnRef idx="1">
            <a:schemeClr val="accent2"/>
          </a:lnRef>
          <a:fillRef idx="0">
            <a:schemeClr val="accent2"/>
          </a:fillRef>
          <a:effectRef idx="0">
            <a:schemeClr val="accent2"/>
          </a:effectRef>
          <a:fontRef idx="minor">
            <a:schemeClr val="tx1"/>
          </a:fontRef>
        </p:style>
      </p:cxnSp>
      <p:sp>
        <p:nvSpPr>
          <p:cNvPr id="13" name="Google Shape;242;g71eeb774cb_0_278">
            <a:extLst>
              <a:ext uri="{FF2B5EF4-FFF2-40B4-BE49-F238E27FC236}">
                <a16:creationId xmlns:a16="http://schemas.microsoft.com/office/drawing/2014/main" id="{F4D00A43-44EE-4CD1-9798-796AC62CE666}"/>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br>
              <a:rPr lang="nl-BE" sz="2400" b="1">
                <a:latin typeface="FlandersArtSans-Bold" panose="00000800000000000000" pitchFamily="2" charset="0"/>
              </a:rPr>
            </a:br>
            <a:r>
              <a:rPr lang="nl-BE" sz="2400" b="1">
                <a:latin typeface="FlandersArtSans-Bold" panose="00000800000000000000" pitchFamily="2" charset="0"/>
              </a:rPr>
              <a:t>AP Boring</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33108478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42;g71eeb774cb_0_278">
            <a:extLst>
              <a:ext uri="{FF2B5EF4-FFF2-40B4-BE49-F238E27FC236}">
                <a16:creationId xmlns:a16="http://schemas.microsoft.com/office/drawing/2014/main" id="{FCADC489-A845-4C50-8C26-7285EF7D876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p>
          <a:p>
            <a:pPr>
              <a:buSzPts val="3200"/>
            </a:pPr>
            <a:r>
              <a:rPr lang="nl-BE" sz="2400" b="1">
                <a:latin typeface="FlandersArtSans-Bold" panose="00000800000000000000" pitchFamily="2" charset="0"/>
              </a:rPr>
              <a:t>AP Grondwatermeetnet</a:t>
            </a:r>
            <a:endParaRPr lang="nl-BE" sz="2400" b="1" dirty="0">
              <a:latin typeface="FlandersArtSans-Bold" panose="00000800000000000000" pitchFamily="2" charset="0"/>
            </a:endParaRPr>
          </a:p>
        </p:txBody>
      </p:sp>
      <p:pic>
        <p:nvPicPr>
          <p:cNvPr id="15" name="Picture 14">
            <a:extLst>
              <a:ext uri="{FF2B5EF4-FFF2-40B4-BE49-F238E27FC236}">
                <a16:creationId xmlns:a16="http://schemas.microsoft.com/office/drawing/2014/main" id="{80420539-CCED-4DD3-8679-E7EE95731A55}"/>
              </a:ext>
            </a:extLst>
          </p:cNvPr>
          <p:cNvPicPr>
            <a:picLocks noChangeAspect="1"/>
          </p:cNvPicPr>
          <p:nvPr/>
        </p:nvPicPr>
        <p:blipFill rotWithShape="1">
          <a:blip r:embed="rId3"/>
          <a:srcRect l="1623" t="21028" r="22575" b="3178"/>
          <a:stretch/>
        </p:blipFill>
        <p:spPr>
          <a:xfrm>
            <a:off x="580103" y="1061559"/>
            <a:ext cx="6051755" cy="4224509"/>
          </a:xfrm>
          <a:prstGeom prst="rect">
            <a:avLst/>
          </a:prstGeom>
        </p:spPr>
      </p:pic>
    </p:spTree>
    <p:extLst>
      <p:ext uri="{BB962C8B-B14F-4D97-AF65-F5344CB8AC3E}">
        <p14:creationId xmlns:p14="http://schemas.microsoft.com/office/powerpoint/2010/main" val="24006307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E53341-9865-4414-8E7E-534DEE90BD6E}"/>
              </a:ext>
            </a:extLst>
          </p:cNvPr>
          <p:cNvPicPr>
            <a:picLocks noChangeAspect="1"/>
          </p:cNvPicPr>
          <p:nvPr/>
        </p:nvPicPr>
        <p:blipFill rotWithShape="1">
          <a:blip r:embed="rId3"/>
          <a:srcRect l="57084" t="31841" r="33108" b="59294"/>
          <a:stretch/>
        </p:blipFill>
        <p:spPr>
          <a:xfrm>
            <a:off x="5780314" y="1204387"/>
            <a:ext cx="1386114" cy="929214"/>
          </a:xfrm>
          <a:prstGeom prst="rect">
            <a:avLst/>
          </a:prstGeom>
          <a:ln w="19050">
            <a:solidFill>
              <a:srgbClr val="FF0000"/>
            </a:solidFill>
          </a:ln>
        </p:spPr>
      </p:pic>
      <p:pic>
        <p:nvPicPr>
          <p:cNvPr id="4" name="Picture 3">
            <a:extLst>
              <a:ext uri="{FF2B5EF4-FFF2-40B4-BE49-F238E27FC236}">
                <a16:creationId xmlns:a16="http://schemas.microsoft.com/office/drawing/2014/main" id="{9C30C560-DCF1-4A80-8594-5026E7C128E2}"/>
              </a:ext>
            </a:extLst>
          </p:cNvPr>
          <p:cNvPicPr>
            <a:picLocks noChangeAspect="1"/>
          </p:cNvPicPr>
          <p:nvPr/>
        </p:nvPicPr>
        <p:blipFill rotWithShape="1">
          <a:blip r:embed="rId3"/>
          <a:srcRect l="53411" t="49494" r="31702" b="31965"/>
          <a:stretch/>
        </p:blipFill>
        <p:spPr>
          <a:xfrm>
            <a:off x="5500914" y="2709636"/>
            <a:ext cx="1937657" cy="1789793"/>
          </a:xfrm>
          <a:prstGeom prst="rect">
            <a:avLst/>
          </a:prstGeom>
        </p:spPr>
      </p:pic>
      <p:pic>
        <p:nvPicPr>
          <p:cNvPr id="7" name="Picture 6">
            <a:extLst>
              <a:ext uri="{FF2B5EF4-FFF2-40B4-BE49-F238E27FC236}">
                <a16:creationId xmlns:a16="http://schemas.microsoft.com/office/drawing/2014/main" id="{0FB5C360-C320-4E1A-801E-14803B5F34EE}"/>
              </a:ext>
            </a:extLst>
          </p:cNvPr>
          <p:cNvPicPr>
            <a:picLocks noChangeAspect="1"/>
          </p:cNvPicPr>
          <p:nvPr/>
        </p:nvPicPr>
        <p:blipFill rotWithShape="1">
          <a:blip r:embed="rId3"/>
          <a:srcRect l="9295" t="48694" r="75516" b="31869"/>
          <a:stretch/>
        </p:blipFill>
        <p:spPr>
          <a:xfrm>
            <a:off x="1088570" y="1909869"/>
            <a:ext cx="2162630" cy="2052531"/>
          </a:xfrm>
          <a:prstGeom prst="rect">
            <a:avLst/>
          </a:prstGeom>
        </p:spPr>
      </p:pic>
      <p:cxnSp>
        <p:nvCxnSpPr>
          <p:cNvPr id="10" name="Straight Connector 9">
            <a:extLst>
              <a:ext uri="{FF2B5EF4-FFF2-40B4-BE49-F238E27FC236}">
                <a16:creationId xmlns:a16="http://schemas.microsoft.com/office/drawing/2014/main" id="{04B76527-4F3D-46BE-9DDE-6CD182D4043F}"/>
              </a:ext>
            </a:extLst>
          </p:cNvPr>
          <p:cNvCxnSpPr>
            <a:stCxn id="4" idx="0"/>
            <a:endCxn id="14" idx="2"/>
          </p:cNvCxnSpPr>
          <p:nvPr/>
        </p:nvCxnSpPr>
        <p:spPr>
          <a:xfrm flipV="1">
            <a:off x="6469743" y="2133601"/>
            <a:ext cx="3628" cy="576035"/>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57816061-094C-4C0D-8703-CF7F93876A5C}"/>
              </a:ext>
            </a:extLst>
          </p:cNvPr>
          <p:cNvCxnSpPr>
            <a:stCxn id="7" idx="3"/>
            <a:endCxn id="14" idx="1"/>
          </p:cNvCxnSpPr>
          <p:nvPr/>
        </p:nvCxnSpPr>
        <p:spPr>
          <a:xfrm flipV="1">
            <a:off x="3251200" y="1668994"/>
            <a:ext cx="2529114" cy="1267141"/>
          </a:xfrm>
          <a:prstGeom prst="bentConnector3">
            <a:avLst/>
          </a:prstGeom>
        </p:spPr>
        <p:style>
          <a:lnRef idx="1">
            <a:schemeClr val="accent2"/>
          </a:lnRef>
          <a:fillRef idx="0">
            <a:schemeClr val="accent2"/>
          </a:fillRef>
          <a:effectRef idx="0">
            <a:schemeClr val="accent2"/>
          </a:effectRef>
          <a:fontRef idx="minor">
            <a:schemeClr val="tx1"/>
          </a:fontRef>
        </p:style>
      </p:cxnSp>
      <p:sp>
        <p:nvSpPr>
          <p:cNvPr id="8" name="Google Shape;242;g71eeb774cb_0_278">
            <a:extLst>
              <a:ext uri="{FF2B5EF4-FFF2-40B4-BE49-F238E27FC236}">
                <a16:creationId xmlns:a16="http://schemas.microsoft.com/office/drawing/2014/main" id="{6233418F-8940-4CC6-9832-4FAEEF75CB7B}"/>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br>
              <a:rPr lang="nl-BE" sz="2400" b="1">
                <a:latin typeface="FlandersArtSans-Bold" panose="00000800000000000000" pitchFamily="2" charset="0"/>
              </a:rPr>
            </a:br>
            <a:r>
              <a:rPr lang="nl-BE" sz="2400" b="1">
                <a:latin typeface="FlandersArtSans-Bold" panose="00000800000000000000" pitchFamily="2" charset="0"/>
              </a:rPr>
              <a:t>AP Archeologie</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15043526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A37A3C-4542-4F97-BA55-D2D17BC1D419}"/>
              </a:ext>
            </a:extLst>
          </p:cNvPr>
          <p:cNvPicPr>
            <a:picLocks noChangeAspect="1"/>
          </p:cNvPicPr>
          <p:nvPr/>
        </p:nvPicPr>
        <p:blipFill rotWithShape="1">
          <a:blip r:embed="rId3"/>
          <a:srcRect l="41944" t="76704" r="44998" b="12814"/>
          <a:stretch/>
        </p:blipFill>
        <p:spPr>
          <a:xfrm>
            <a:off x="442870" y="1272902"/>
            <a:ext cx="1525901" cy="1440754"/>
          </a:xfrm>
          <a:prstGeom prst="rect">
            <a:avLst/>
          </a:prstGeom>
          <a:solidFill>
            <a:schemeClr val="bg1"/>
          </a:solidFill>
          <a:ln w="19050">
            <a:noFill/>
          </a:ln>
        </p:spPr>
      </p:pic>
      <p:pic>
        <p:nvPicPr>
          <p:cNvPr id="9" name="Picture 8">
            <a:extLst>
              <a:ext uri="{FF2B5EF4-FFF2-40B4-BE49-F238E27FC236}">
                <a16:creationId xmlns:a16="http://schemas.microsoft.com/office/drawing/2014/main" id="{CE9E7D57-3CA9-48A2-A094-7AD31CCCA698}"/>
              </a:ext>
            </a:extLst>
          </p:cNvPr>
          <p:cNvPicPr>
            <a:picLocks noChangeAspect="1"/>
          </p:cNvPicPr>
          <p:nvPr/>
        </p:nvPicPr>
        <p:blipFill rotWithShape="1">
          <a:blip r:embed="rId3"/>
          <a:srcRect l="11444" t="90640" r="80136" b="1564"/>
          <a:stretch/>
        </p:blipFill>
        <p:spPr>
          <a:xfrm>
            <a:off x="2947224" y="2713656"/>
            <a:ext cx="1510108" cy="1644871"/>
          </a:xfrm>
          <a:prstGeom prst="rect">
            <a:avLst/>
          </a:prstGeom>
          <a:ln w="19050">
            <a:solidFill>
              <a:srgbClr val="FF0000"/>
            </a:solidFill>
          </a:ln>
        </p:spPr>
      </p:pic>
      <p:pic>
        <p:nvPicPr>
          <p:cNvPr id="11" name="Picture 10">
            <a:extLst>
              <a:ext uri="{FF2B5EF4-FFF2-40B4-BE49-F238E27FC236}">
                <a16:creationId xmlns:a16="http://schemas.microsoft.com/office/drawing/2014/main" id="{99FDFB7E-21B3-4213-8F7A-E85A62C5BB2D}"/>
              </a:ext>
            </a:extLst>
          </p:cNvPr>
          <p:cNvPicPr>
            <a:picLocks noChangeAspect="1"/>
          </p:cNvPicPr>
          <p:nvPr/>
        </p:nvPicPr>
        <p:blipFill rotWithShape="1">
          <a:blip r:embed="rId3"/>
          <a:srcRect l="15879" t="26212" r="69359" b="63390"/>
          <a:stretch/>
        </p:blipFill>
        <p:spPr>
          <a:xfrm>
            <a:off x="4529516" y="1158202"/>
            <a:ext cx="1425089" cy="1180725"/>
          </a:xfrm>
          <a:prstGeom prst="rect">
            <a:avLst/>
          </a:prstGeom>
        </p:spPr>
      </p:pic>
      <p:pic>
        <p:nvPicPr>
          <p:cNvPr id="12" name="Picture 11">
            <a:extLst>
              <a:ext uri="{FF2B5EF4-FFF2-40B4-BE49-F238E27FC236}">
                <a16:creationId xmlns:a16="http://schemas.microsoft.com/office/drawing/2014/main" id="{FBB25A76-5A7C-4577-974F-7EF3457F90AB}"/>
              </a:ext>
            </a:extLst>
          </p:cNvPr>
          <p:cNvPicPr>
            <a:picLocks noChangeAspect="1"/>
          </p:cNvPicPr>
          <p:nvPr/>
        </p:nvPicPr>
        <p:blipFill rotWithShape="1">
          <a:blip r:embed="rId3"/>
          <a:srcRect l="7058" t="1776" r="82149" b="89396"/>
          <a:stretch/>
        </p:blipFill>
        <p:spPr>
          <a:xfrm>
            <a:off x="7204397" y="2107407"/>
            <a:ext cx="1260151" cy="1212498"/>
          </a:xfrm>
          <a:prstGeom prst="rect">
            <a:avLst/>
          </a:prstGeom>
        </p:spPr>
      </p:pic>
      <p:pic>
        <p:nvPicPr>
          <p:cNvPr id="15" name="Picture 14">
            <a:extLst>
              <a:ext uri="{FF2B5EF4-FFF2-40B4-BE49-F238E27FC236}">
                <a16:creationId xmlns:a16="http://schemas.microsoft.com/office/drawing/2014/main" id="{4EDFD75D-8F5E-4DCF-869F-DC5FA9BF847B}"/>
              </a:ext>
            </a:extLst>
          </p:cNvPr>
          <p:cNvPicPr>
            <a:picLocks noChangeAspect="1"/>
          </p:cNvPicPr>
          <p:nvPr/>
        </p:nvPicPr>
        <p:blipFill rotWithShape="1">
          <a:blip r:embed="rId3"/>
          <a:srcRect l="46973" t="15805" r="35565" b="74811"/>
          <a:stretch/>
        </p:blipFill>
        <p:spPr>
          <a:xfrm>
            <a:off x="6638841" y="3561366"/>
            <a:ext cx="2169885" cy="1371621"/>
          </a:xfrm>
          <a:prstGeom prst="rect">
            <a:avLst/>
          </a:prstGeom>
        </p:spPr>
      </p:pic>
      <p:cxnSp>
        <p:nvCxnSpPr>
          <p:cNvPr id="22" name="Connector: Elbow 21">
            <a:extLst>
              <a:ext uri="{FF2B5EF4-FFF2-40B4-BE49-F238E27FC236}">
                <a16:creationId xmlns:a16="http://schemas.microsoft.com/office/drawing/2014/main" id="{E3865C64-5671-463A-889F-CB76B27F92E1}"/>
              </a:ext>
            </a:extLst>
          </p:cNvPr>
          <p:cNvCxnSpPr>
            <a:cxnSpLocks/>
            <a:stCxn id="9" idx="1"/>
            <a:endCxn id="8" idx="2"/>
          </p:cNvCxnSpPr>
          <p:nvPr/>
        </p:nvCxnSpPr>
        <p:spPr>
          <a:xfrm rot="10800000">
            <a:off x="1205822" y="2713656"/>
            <a:ext cx="1741403" cy="822436"/>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24" name="Connector: Elbow 23">
            <a:extLst>
              <a:ext uri="{FF2B5EF4-FFF2-40B4-BE49-F238E27FC236}">
                <a16:creationId xmlns:a16="http://schemas.microsoft.com/office/drawing/2014/main" id="{33AAA892-5A46-4870-AFEA-E187E4905C74}"/>
              </a:ext>
            </a:extLst>
          </p:cNvPr>
          <p:cNvCxnSpPr>
            <a:stCxn id="11" idx="3"/>
            <a:endCxn id="12" idx="0"/>
          </p:cNvCxnSpPr>
          <p:nvPr/>
        </p:nvCxnSpPr>
        <p:spPr>
          <a:xfrm>
            <a:off x="5954605" y="1748565"/>
            <a:ext cx="1879868" cy="358842"/>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28" name="Connector: Elbow 27">
            <a:extLst>
              <a:ext uri="{FF2B5EF4-FFF2-40B4-BE49-F238E27FC236}">
                <a16:creationId xmlns:a16="http://schemas.microsoft.com/office/drawing/2014/main" id="{112D66C1-79F1-4D25-AA99-DC1D3DAB8945}"/>
              </a:ext>
            </a:extLst>
          </p:cNvPr>
          <p:cNvCxnSpPr>
            <a:cxnSpLocks/>
            <a:stCxn id="9" idx="2"/>
            <a:endCxn id="15" idx="1"/>
          </p:cNvCxnSpPr>
          <p:nvPr/>
        </p:nvCxnSpPr>
        <p:spPr>
          <a:xfrm rot="5400000" flipH="1" flipV="1">
            <a:off x="5114884" y="2834570"/>
            <a:ext cx="111350" cy="2936563"/>
          </a:xfrm>
          <a:prstGeom prst="bentConnector4">
            <a:avLst>
              <a:gd name="adj1" fmla="val -205299"/>
              <a:gd name="adj2" fmla="val 62856"/>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AABF5A23-C0FA-4700-9B56-F97BCB7E6DAF}"/>
              </a:ext>
            </a:extLst>
          </p:cNvPr>
          <p:cNvCxnSpPr>
            <a:cxnSpLocks/>
            <a:stCxn id="9" idx="3"/>
            <a:endCxn id="12" idx="1"/>
          </p:cNvCxnSpPr>
          <p:nvPr/>
        </p:nvCxnSpPr>
        <p:spPr>
          <a:xfrm flipV="1">
            <a:off x="4457332" y="2713656"/>
            <a:ext cx="2747065" cy="822436"/>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F01D5591-72E5-4AE1-A7D7-E47C7EF7B1BC}"/>
              </a:ext>
            </a:extLst>
          </p:cNvPr>
          <p:cNvCxnSpPr>
            <a:cxnSpLocks/>
            <a:stCxn id="9" idx="0"/>
            <a:endCxn id="11" idx="1"/>
          </p:cNvCxnSpPr>
          <p:nvPr/>
        </p:nvCxnSpPr>
        <p:spPr>
          <a:xfrm rot="5400000" flipH="1" flipV="1">
            <a:off x="3633352" y="1817492"/>
            <a:ext cx="965091" cy="827238"/>
          </a:xfrm>
          <a:prstGeom prst="bentConnector2">
            <a:avLst/>
          </a:prstGeom>
        </p:spPr>
        <p:style>
          <a:lnRef idx="1">
            <a:schemeClr val="accent2"/>
          </a:lnRef>
          <a:fillRef idx="0">
            <a:schemeClr val="accent2"/>
          </a:fillRef>
          <a:effectRef idx="0">
            <a:schemeClr val="accent2"/>
          </a:effectRef>
          <a:fontRef idx="minor">
            <a:schemeClr val="tx1"/>
          </a:fontRef>
        </p:style>
      </p:cxnSp>
      <p:sp>
        <p:nvSpPr>
          <p:cNvPr id="13" name="Google Shape;242;g71eeb774cb_0_278">
            <a:extLst>
              <a:ext uri="{FF2B5EF4-FFF2-40B4-BE49-F238E27FC236}">
                <a16:creationId xmlns:a16="http://schemas.microsoft.com/office/drawing/2014/main" id="{DE389D2B-6350-4181-92E1-B81516E67B92}"/>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p>
          <a:p>
            <a:pPr>
              <a:buSzPts val="3200"/>
            </a:pPr>
            <a:r>
              <a:rPr lang="nl-BE" sz="2400" b="1">
                <a:latin typeface="FlandersArtSans-Bold" panose="00000800000000000000" pitchFamily="2" charset="0"/>
              </a:rPr>
              <a:t>AP Bodem</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37471665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Waar kunnen we aligneren?</a:t>
            </a:r>
            <a:br>
              <a:rPr lang="nl-NL"/>
            </a:br>
            <a:endParaRPr lang="nl-NL"/>
          </a:p>
          <a:p>
            <a:r>
              <a:rPr lang="nl-NL"/>
              <a:t>Wat verloopt moeilijk vandaag?</a:t>
            </a:r>
            <a:br>
              <a:rPr lang="nl-NL"/>
            </a:br>
            <a:endParaRPr lang="nl-NL"/>
          </a:p>
          <a:p>
            <a:r>
              <a:rPr lang="nl-NL"/>
              <a:t>Wat ontbreekt er?</a:t>
            </a:r>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Interpretatie en Observatie</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57083" y="377408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1557470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DE2CCFDA-684C-4C32-90DA-EE5A73BE6C28}"/>
              </a:ext>
            </a:extLst>
          </p:cNvPr>
          <p:cNvSpPr>
            <a:spLocks noGrp="1"/>
          </p:cNvSpPr>
          <p:nvPr>
            <p:ph sz="half" idx="1"/>
          </p:nvPr>
        </p:nvSpPr>
        <p:spPr>
          <a:xfrm>
            <a:off x="864000" y="1131600"/>
            <a:ext cx="7416000" cy="2754000"/>
          </a:xfrm>
        </p:spPr>
        <p:txBody>
          <a:bodyPr/>
          <a:lstStyle/>
          <a:p>
            <a:pPr lvl="0"/>
            <a:r>
              <a:rPr lang="nl-BE" sz="1050" dirty="0"/>
              <a:t>Verplichtingen opgelegd aan erkende boorbedrijven (aanlevering van data aan DOV volgens DOV-standaard) en verplichtingen opgelegd aan erkende bodemsaneringsdeskundigen (aanlevering aan OVAM volgens DOV standaard of aangepaste standaard afstammend van DOV) maximaal( terug) in lijn brengen</a:t>
            </a:r>
          </a:p>
          <a:p>
            <a:pPr lvl="0"/>
            <a:r>
              <a:rPr lang="nl-BE" sz="1050" dirty="0"/>
              <a:t>Aanleveren en hergebruik van bodem en ondergronddata in het kader van IMJV verder optimaliseren en stroomlijnen.</a:t>
            </a:r>
          </a:p>
          <a:p>
            <a:pPr lvl="0"/>
            <a:r>
              <a:rPr lang="nl-BE" sz="1050" dirty="0"/>
              <a:t>SB250 en SB260 aligneren met elkaar op vlak van geotechnische proeven, metingen (incl. peilbuizen)</a:t>
            </a:r>
          </a:p>
          <a:p>
            <a:pPr lvl="0"/>
            <a:r>
              <a:rPr lang="nl-BE" sz="1050" dirty="0"/>
              <a:t>SB260: alle data die aan publieke opdrachtgevers in DOV-formaat aangeleverd moet worden naar DOV leiden</a:t>
            </a:r>
          </a:p>
          <a:p>
            <a:pPr lvl="0"/>
            <a:r>
              <a:rPr lang="nl-BE" sz="1050" dirty="0"/>
              <a:t>OTL AWV vervolledigen met sonderingen en peilbuizen. Overlap met lopende traject van OSLO traject voor OTL trachten duidelijk te krijgen</a:t>
            </a:r>
          </a:p>
          <a:p>
            <a:pPr lvl="0"/>
            <a:r>
              <a:rPr lang="nl-BE" sz="1050" dirty="0"/>
              <a:t>Kwaliteitsvolle plaatsing peilbuizen met voldoende metadata (en dit voor peilbuizen die in alle beleidsdomeinen worden geplaatst). </a:t>
            </a:r>
          </a:p>
          <a:p>
            <a:pPr lvl="0"/>
            <a:r>
              <a:rPr lang="nl-BE" sz="1050" dirty="0"/>
              <a:t>Samenbrengen/uitwisseling van bodemdata uit diverse bronnen optimaliseren</a:t>
            </a:r>
          </a:p>
          <a:p>
            <a:pPr lvl="0"/>
            <a:r>
              <a:rPr lang="nl-BE" sz="1050" dirty="0"/>
              <a:t>Doorstroming van data vanuit labo’s stroomlijnen en makkelijker maken</a:t>
            </a:r>
          </a:p>
          <a:p>
            <a:pPr lvl="0"/>
            <a:r>
              <a:rPr lang="nl-BE" sz="1050" dirty="0"/>
              <a:t>Doorstroming van archeologische data naar DOV volgens ‘Code van Goede Praktijk voor Archeologie en </a:t>
            </a:r>
            <a:r>
              <a:rPr lang="nl-BE" sz="1050" err="1"/>
              <a:t>Metaaldetectie</a:t>
            </a:r>
            <a:r>
              <a:rPr lang="nl-BE" sz="1050"/>
              <a:t>’ verder </a:t>
            </a:r>
            <a:r>
              <a:rPr lang="nl-BE" sz="1050" dirty="0"/>
              <a:t>ondersteunen</a:t>
            </a:r>
          </a:p>
          <a:p>
            <a:pPr lvl="0"/>
            <a:r>
              <a:rPr lang="nl-BE" sz="1050" dirty="0"/>
              <a:t>Uitwisseling van data en interpretaties uit Grondverzetregelgeving optimaliseren</a:t>
            </a:r>
          </a:p>
          <a:p>
            <a:pPr lvl="0"/>
            <a:r>
              <a:rPr lang="nl-BE" sz="1050" dirty="0"/>
              <a:t>Kader bieden voor het aanleveren van ondergrond- en bodemstalen aan de </a:t>
            </a:r>
            <a:r>
              <a:rPr lang="nl-BE" sz="1050" dirty="0" err="1"/>
              <a:t>Geotheek</a:t>
            </a:r>
            <a:endParaRPr lang="nl-BE" sz="1050" dirty="0"/>
          </a:p>
          <a:p>
            <a:pPr lvl="0"/>
            <a:r>
              <a:rPr lang="nl-BE" sz="1050" dirty="0"/>
              <a:t>Koppeling realiseren van datasets bodem en ondergrond aan onderzoeksrapporten via onderzoeksportalen (open </a:t>
            </a:r>
            <a:r>
              <a:rPr lang="nl-BE" sz="1050" dirty="0" err="1"/>
              <a:t>science</a:t>
            </a:r>
            <a:r>
              <a:rPr lang="nl-BE" sz="1050" dirty="0"/>
              <a:t> – open data)</a:t>
            </a:r>
          </a:p>
          <a:p>
            <a:pPr lvl="0"/>
            <a:r>
              <a:rPr lang="nl-BE" sz="1050" dirty="0"/>
              <a:t>….</a:t>
            </a:r>
          </a:p>
        </p:txBody>
      </p:sp>
      <p:sp>
        <p:nvSpPr>
          <p:cNvPr id="4" name="Tekstvak 3">
            <a:extLst>
              <a:ext uri="{FF2B5EF4-FFF2-40B4-BE49-F238E27FC236}">
                <a16:creationId xmlns:a16="http://schemas.microsoft.com/office/drawing/2014/main" id="{E7F2DD1F-821D-4551-9CFD-35EDAF01B991}"/>
              </a:ext>
            </a:extLst>
          </p:cNvPr>
          <p:cNvSpPr txBox="1"/>
          <p:nvPr/>
        </p:nvSpPr>
        <p:spPr>
          <a:xfrm>
            <a:off x="2793207" y="4572000"/>
            <a:ext cx="6079331" cy="300082"/>
          </a:xfrm>
          <a:prstGeom prst="rect">
            <a:avLst/>
          </a:prstGeom>
          <a:solidFill>
            <a:schemeClr val="accent3"/>
          </a:solidFill>
        </p:spPr>
        <p:txBody>
          <a:bodyPr wrap="square" rtlCol="0">
            <a:spAutoFit/>
          </a:bodyPr>
          <a:lstStyle/>
          <a:p>
            <a:pPr defTabSz="685800">
              <a:buClrTx/>
            </a:pPr>
            <a:r>
              <a:rPr lang="nl-BE" sz="1350" kern="1200" dirty="0">
                <a:solidFill>
                  <a:srgbClr val="373636"/>
                </a:solidFill>
                <a:latin typeface="FlandersArtSerif-Regular"/>
                <a:ea typeface="+mn-ea"/>
                <a:cs typeface="+mn-cs"/>
              </a:rPr>
              <a:t>Verder te bespreken, aan te vullen en te valideren tijdens de business workshop</a:t>
            </a:r>
          </a:p>
        </p:txBody>
      </p:sp>
      <p:sp>
        <p:nvSpPr>
          <p:cNvPr id="7" name="Google Shape;242;g71eeb774cb_0_278">
            <a:extLst>
              <a:ext uri="{FF2B5EF4-FFF2-40B4-BE49-F238E27FC236}">
                <a16:creationId xmlns:a16="http://schemas.microsoft.com/office/drawing/2014/main" id="{59E2417B-5681-42ED-B88F-D4013423CB97}"/>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use cases voor OSLO traject</a:t>
            </a:r>
          </a:p>
        </p:txBody>
      </p:sp>
    </p:spTree>
    <p:extLst>
      <p:ext uri="{BB962C8B-B14F-4D97-AF65-F5344CB8AC3E}">
        <p14:creationId xmlns:p14="http://schemas.microsoft.com/office/powerpoint/2010/main" val="25981316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a:solidFill>
                  <a:schemeClr val="accent6">
                    <a:lumMod val="50000"/>
                  </a:schemeClr>
                </a:solidFill>
                <a:ea typeface="+mn-lt"/>
                <a:cs typeface="+mn-lt"/>
              </a:rPr>
              <a:t>Generieke use cases</a:t>
            </a:r>
            <a:endParaRPr lang="nl-NL" err="1">
              <a:solidFill>
                <a:schemeClr val="accent6">
                  <a:lumMod val="50000"/>
                </a:schemeClr>
              </a:solidFill>
            </a:endParaRPr>
          </a:p>
          <a:p>
            <a:endParaRPr lang="en-US"/>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a:solidFill>
                <a:schemeClr val="accent6">
                  <a:lumMod val="50000"/>
                </a:schemeClr>
              </a:solidFill>
            </a:endParaRPr>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97187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C34FAE-1625-4F47-BC68-3DD4B915EAB8}"/>
              </a:ext>
            </a:extLst>
          </p:cNvPr>
          <p:cNvSpPr>
            <a:spLocks noGrp="1"/>
          </p:cNvSpPr>
          <p:nvPr>
            <p:ph type="body" idx="1"/>
          </p:nvPr>
        </p:nvSpPr>
        <p:spPr>
          <a:xfrm>
            <a:off x="628650" y="1099200"/>
            <a:ext cx="8151556" cy="2754000"/>
          </a:xfrm>
        </p:spPr>
        <p:txBody>
          <a:bodyPr/>
          <a:lstStyle/>
          <a:p>
            <a:pPr fontAlgn="base"/>
            <a:r>
              <a:rPr lang="nl-NL" sz="2400"/>
              <a:t>Als opdrachtgever wens ik dat data die verband houden met mijn projecten in hun context geduid worden.</a:t>
            </a:r>
          </a:p>
          <a:p>
            <a:pPr lvl="1" fontAlgn="base"/>
            <a:r>
              <a:rPr lang="nl-NL" sz="1800"/>
              <a:t>Als gebruiker wens ik maximaal het oorspronkelijke doel waarvoor en de context kennen waarbinnen data verzameld is en aangeboden wordt + eventueel later hergebruikt zijn geworden.</a:t>
            </a:r>
          </a:p>
        </p:txBody>
      </p:sp>
      <p:sp>
        <p:nvSpPr>
          <p:cNvPr id="4" name="Google Shape;242;g71eeb774cb_0_278">
            <a:extLst>
              <a:ext uri="{FF2B5EF4-FFF2-40B4-BE49-F238E27FC236}">
                <a16:creationId xmlns:a16="http://schemas.microsoft.com/office/drawing/2014/main" id="{F55759CD-2EAB-4FF2-949C-6454B8E250F8}"/>
              </a:ext>
            </a:extLst>
          </p:cNvPr>
          <p:cNvSpPr txBox="1">
            <a:spLocks/>
          </p:cNvSpPr>
          <p:nvPr/>
        </p:nvSpPr>
        <p:spPr>
          <a:xfrm>
            <a:off x="628650" y="273845"/>
            <a:ext cx="8274459"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use cases</a:t>
            </a:r>
          </a:p>
        </p:txBody>
      </p:sp>
    </p:spTree>
    <p:extLst>
      <p:ext uri="{BB962C8B-B14F-4D97-AF65-F5344CB8AC3E}">
        <p14:creationId xmlns:p14="http://schemas.microsoft.com/office/powerpoint/2010/main" val="1617199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C34FAE-1625-4F47-BC68-3DD4B915EAB8}"/>
              </a:ext>
            </a:extLst>
          </p:cNvPr>
          <p:cNvSpPr>
            <a:spLocks noGrp="1"/>
          </p:cNvSpPr>
          <p:nvPr>
            <p:ph type="body" idx="1"/>
          </p:nvPr>
        </p:nvSpPr>
        <p:spPr>
          <a:xfrm>
            <a:off x="628650" y="1099200"/>
            <a:ext cx="8151556" cy="2754000"/>
          </a:xfrm>
        </p:spPr>
        <p:txBody>
          <a:bodyPr/>
          <a:lstStyle/>
          <a:p>
            <a:pPr fontAlgn="base"/>
            <a:r>
              <a:rPr lang="nl-NL" sz="2400"/>
              <a:t>Als opdrachtgever wens ik dat data die verband houden met mijn projecten in hun context geduid worden.</a:t>
            </a:r>
          </a:p>
          <a:p>
            <a:pPr lvl="1" fontAlgn="base"/>
            <a:r>
              <a:rPr lang="nl-NL" sz="1800"/>
              <a:t>Als gebruiker wens ik maximaal het oorspronkelijke doel waarvoor en de context kennen waarbinnen data verzameld is en aangeboden wordt + eventueel later hergebruikt zijn geworden.</a:t>
            </a:r>
            <a:br>
              <a:rPr lang="nl-NL" sz="1800"/>
            </a:br>
            <a:endParaRPr lang="nl-NL" sz="1800"/>
          </a:p>
          <a:p>
            <a:pPr fontAlgn="base"/>
            <a:r>
              <a:rPr lang="en-GB"/>
              <a:t>Versiebeheer van data.</a:t>
            </a:r>
            <a:endParaRPr lang="nl-NL" sz="1800"/>
          </a:p>
          <a:p>
            <a:pPr marL="742950" lvl="1" indent="-285750">
              <a:buFont typeface="Arial" panose="020B0604020202020204" pitchFamily="34" charset="0"/>
              <a:buChar char="•"/>
            </a:pPr>
            <a:endParaRPr lang="en-US" sz="1800">
              <a:latin typeface="FlandersArtSans-Regular" panose="00000500000000000000" pitchFamily="2" charset="0"/>
            </a:endParaRPr>
          </a:p>
        </p:txBody>
      </p:sp>
      <p:sp>
        <p:nvSpPr>
          <p:cNvPr id="4" name="Google Shape;242;g71eeb774cb_0_278">
            <a:extLst>
              <a:ext uri="{FF2B5EF4-FFF2-40B4-BE49-F238E27FC236}">
                <a16:creationId xmlns:a16="http://schemas.microsoft.com/office/drawing/2014/main" id="{F55759CD-2EAB-4FF2-949C-6454B8E250F8}"/>
              </a:ext>
            </a:extLst>
          </p:cNvPr>
          <p:cNvSpPr txBox="1">
            <a:spLocks/>
          </p:cNvSpPr>
          <p:nvPr/>
        </p:nvSpPr>
        <p:spPr>
          <a:xfrm>
            <a:off x="628650" y="273845"/>
            <a:ext cx="8274459"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use cases</a:t>
            </a:r>
          </a:p>
        </p:txBody>
      </p:sp>
    </p:spTree>
    <p:extLst>
      <p:ext uri="{BB962C8B-B14F-4D97-AF65-F5344CB8AC3E}">
        <p14:creationId xmlns:p14="http://schemas.microsoft.com/office/powerpoint/2010/main" val="519872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E76BDF-E2E9-415B-B9ED-E773FA2EF0A6}"/>
              </a:ext>
            </a:extLst>
          </p:cNvPr>
          <p:cNvSpPr/>
          <p:nvPr/>
        </p:nvSpPr>
        <p:spPr>
          <a:xfrm>
            <a:off x="580103" y="4326194"/>
            <a:ext cx="1533832"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DC34FAE-1625-4F47-BC68-3DD4B915EAB8}"/>
              </a:ext>
            </a:extLst>
          </p:cNvPr>
          <p:cNvSpPr>
            <a:spLocks noGrp="1"/>
          </p:cNvSpPr>
          <p:nvPr>
            <p:ph type="body" idx="1"/>
          </p:nvPr>
        </p:nvSpPr>
        <p:spPr>
          <a:xfrm>
            <a:off x="628650" y="1099200"/>
            <a:ext cx="8151556" cy="2754000"/>
          </a:xfrm>
        </p:spPr>
        <p:txBody>
          <a:bodyPr/>
          <a:lstStyle/>
          <a:p>
            <a:pPr fontAlgn="base"/>
            <a:r>
              <a:rPr lang="nl-NL" sz="2400"/>
              <a:t>Als opdrachtgever wens ik dat data die verband houden met mijn projecten in hun context geduid worden.</a:t>
            </a:r>
          </a:p>
          <a:p>
            <a:pPr lvl="1" fontAlgn="base"/>
            <a:r>
              <a:rPr lang="nl-NL" sz="1800"/>
              <a:t>Als gebruiker wens ik maximaal het oorspronkelijke doel waarvoor en de context kennen waarbinnen data verzameld is en aangeboden wordt + eventueel later hergebruikt zijn geworden.</a:t>
            </a:r>
            <a:br>
              <a:rPr lang="nl-NL" sz="1800"/>
            </a:br>
            <a:endParaRPr lang="nl-NL" sz="1800"/>
          </a:p>
          <a:p>
            <a:pPr fontAlgn="base"/>
            <a:r>
              <a:rPr lang="en-GB"/>
              <a:t>Versiebeheer van data.</a:t>
            </a:r>
            <a:endParaRPr lang="nl-NL" sz="1800"/>
          </a:p>
          <a:p>
            <a:pPr marL="742950" lvl="1" indent="-285750">
              <a:buFont typeface="Arial" panose="020B0604020202020204" pitchFamily="34" charset="0"/>
              <a:buChar char="•"/>
            </a:pPr>
            <a:endParaRPr lang="nl-NL" sz="1800">
              <a:latin typeface="FlandersArtSans-Regular" panose="00000500000000000000" pitchFamily="2" charset="0"/>
            </a:endParaRPr>
          </a:p>
          <a:p>
            <a:pPr fontAlgn="base"/>
            <a:r>
              <a:rPr lang="nl-NL"/>
              <a:t>Als onderzoeker zou het handig zijn om een vaste vertaalsleutel van Vlaamse naar internationale begrippen (bv. textuurklasse) aangeboden te krijgen.</a:t>
            </a:r>
          </a:p>
        </p:txBody>
      </p:sp>
      <p:sp>
        <p:nvSpPr>
          <p:cNvPr id="4" name="Google Shape;242;g71eeb774cb_0_278">
            <a:extLst>
              <a:ext uri="{FF2B5EF4-FFF2-40B4-BE49-F238E27FC236}">
                <a16:creationId xmlns:a16="http://schemas.microsoft.com/office/drawing/2014/main" id="{F55759CD-2EAB-4FF2-949C-6454B8E250F8}"/>
              </a:ext>
            </a:extLst>
          </p:cNvPr>
          <p:cNvSpPr txBox="1">
            <a:spLocks/>
          </p:cNvSpPr>
          <p:nvPr/>
        </p:nvSpPr>
        <p:spPr>
          <a:xfrm>
            <a:off x="628650" y="273845"/>
            <a:ext cx="8274459"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use cases</a:t>
            </a:r>
          </a:p>
        </p:txBody>
      </p:sp>
    </p:spTree>
    <p:extLst>
      <p:ext uri="{BB962C8B-B14F-4D97-AF65-F5344CB8AC3E}">
        <p14:creationId xmlns:p14="http://schemas.microsoft.com/office/powerpoint/2010/main" val="4040023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err="1">
                <a:solidFill>
                  <a:schemeClr val="accent6">
                    <a:lumMod val="50000"/>
                  </a:schemeClr>
                </a:solidFill>
                <a:ea typeface="+mn-lt"/>
                <a:cs typeface="+mn-lt"/>
              </a:rPr>
              <a:t>Volgende</a:t>
            </a:r>
            <a:r>
              <a:rPr lang="en-US" b="1">
                <a:solidFill>
                  <a:schemeClr val="accent6">
                    <a:lumMod val="50000"/>
                  </a:schemeClr>
                </a:solidFill>
                <a:ea typeface="+mn-lt"/>
                <a:cs typeface="+mn-lt"/>
              </a:rPr>
              <a:t> </a:t>
            </a:r>
            <a:r>
              <a:rPr lang="en-US" b="1" err="1">
                <a:solidFill>
                  <a:schemeClr val="accent6">
                    <a:lumMod val="50000"/>
                  </a:schemeClr>
                </a:solidFill>
                <a:ea typeface="+mn-lt"/>
                <a:cs typeface="+mn-lt"/>
              </a:rPr>
              <a:t>stappen</a:t>
            </a:r>
            <a:endParaRPr lang="nl-NL" err="1">
              <a:solidFill>
                <a:schemeClr val="accent6">
                  <a:lumMod val="50000"/>
                </a:schemeClr>
              </a:solidFill>
            </a:endParaRPr>
          </a:p>
          <a:p>
            <a:endParaRPr lang="en-US"/>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a:solidFill>
                <a:schemeClr val="accent6">
                  <a:lumMod val="50000"/>
                </a:schemeClr>
              </a:solidFill>
            </a:endParaRPr>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874064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75;p4">
            <a:extLst>
              <a:ext uri="{FF2B5EF4-FFF2-40B4-BE49-F238E27FC236}">
                <a16:creationId xmlns:a16="http://schemas.microsoft.com/office/drawing/2014/main" id="{82DD1AA4-7B61-4F8B-A039-1486CC251BA7}"/>
              </a:ext>
            </a:extLst>
          </p:cNvPr>
          <p:cNvGrpSpPr/>
          <p:nvPr/>
        </p:nvGrpSpPr>
        <p:grpSpPr>
          <a:xfrm>
            <a:off x="642149" y="1369556"/>
            <a:ext cx="478303" cy="478303"/>
            <a:chOff x="4640263" y="1219200"/>
            <a:chExt cx="123825" cy="123825"/>
          </a:xfrm>
          <a:solidFill>
            <a:schemeClr val="tx1"/>
          </a:solidFill>
        </p:grpSpPr>
        <p:sp>
          <p:nvSpPr>
            <p:cNvPr id="5" name="Google Shape;176;p4">
              <a:extLst>
                <a:ext uri="{FF2B5EF4-FFF2-40B4-BE49-F238E27FC236}">
                  <a16:creationId xmlns:a16="http://schemas.microsoft.com/office/drawing/2014/main" id="{ABCB4678-73BC-4B35-B4DA-2B3E895AAB16}"/>
                </a:ext>
              </a:extLst>
            </p:cNvPr>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 name="Google Shape;177;p4">
              <a:extLst>
                <a:ext uri="{FF2B5EF4-FFF2-40B4-BE49-F238E27FC236}">
                  <a16:creationId xmlns:a16="http://schemas.microsoft.com/office/drawing/2014/main" id="{CFA338A5-D272-4ED9-9C44-2B2CFDD1AA85}"/>
                </a:ext>
              </a:extLst>
            </p:cNvPr>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Google Shape;178;p4">
              <a:extLst>
                <a:ext uri="{FF2B5EF4-FFF2-40B4-BE49-F238E27FC236}">
                  <a16:creationId xmlns:a16="http://schemas.microsoft.com/office/drawing/2014/main" id="{393CD820-7908-4EEE-9293-73F964D68C8C}"/>
                </a:ext>
              </a:extLst>
            </p:cNvPr>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 name="Google Shape;179;p4">
              <a:extLst>
                <a:ext uri="{FF2B5EF4-FFF2-40B4-BE49-F238E27FC236}">
                  <a16:creationId xmlns:a16="http://schemas.microsoft.com/office/drawing/2014/main" id="{1404970E-14D6-490B-8945-D868E0E2CA31}"/>
                </a:ext>
              </a:extLst>
            </p:cNvPr>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180;p4">
              <a:extLst>
                <a:ext uri="{FF2B5EF4-FFF2-40B4-BE49-F238E27FC236}">
                  <a16:creationId xmlns:a16="http://schemas.microsoft.com/office/drawing/2014/main" id="{57F498F5-6DCD-4983-B1DD-E21D7F6F7DC9}"/>
                </a:ext>
              </a:extLst>
            </p:cNvPr>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0" name="Google Shape;773;p7">
            <a:extLst>
              <a:ext uri="{FF2B5EF4-FFF2-40B4-BE49-F238E27FC236}">
                <a16:creationId xmlns:a16="http://schemas.microsoft.com/office/drawing/2014/main" id="{F6358878-0DF8-48EC-98F1-930DA350A586}"/>
              </a:ext>
            </a:extLst>
          </p:cNvPr>
          <p:cNvGrpSpPr/>
          <p:nvPr/>
        </p:nvGrpSpPr>
        <p:grpSpPr>
          <a:xfrm>
            <a:off x="630320" y="1990372"/>
            <a:ext cx="470606" cy="478323"/>
            <a:chOff x="6215424" y="4028218"/>
            <a:chExt cx="202814" cy="206140"/>
          </a:xfrm>
          <a:solidFill>
            <a:schemeClr val="tx1"/>
          </a:solidFill>
        </p:grpSpPr>
        <p:sp>
          <p:nvSpPr>
            <p:cNvPr id="11" name="Google Shape;774;p7">
              <a:extLst>
                <a:ext uri="{FF2B5EF4-FFF2-40B4-BE49-F238E27FC236}">
                  <a16:creationId xmlns:a16="http://schemas.microsoft.com/office/drawing/2014/main" id="{C5D49050-3035-46FC-8BF6-14FFD81F26B5}"/>
                </a:ext>
              </a:extLst>
            </p:cNvPr>
            <p:cNvSpPr/>
            <p:nvPr/>
          </p:nvSpPr>
          <p:spPr>
            <a:xfrm>
              <a:off x="6251997" y="4071442"/>
              <a:ext cx="86446" cy="6650"/>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2" name="Google Shape;775;p7">
              <a:extLst>
                <a:ext uri="{FF2B5EF4-FFF2-40B4-BE49-F238E27FC236}">
                  <a16:creationId xmlns:a16="http://schemas.microsoft.com/office/drawing/2014/main" id="{EC9BB6B8-73F3-4D13-8021-DA9AD9058AB6}"/>
                </a:ext>
              </a:extLst>
            </p:cNvPr>
            <p:cNvSpPr/>
            <p:nvPr/>
          </p:nvSpPr>
          <p:spPr>
            <a:xfrm>
              <a:off x="6251997" y="4108014"/>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3" name="Google Shape;776;p7">
              <a:extLst>
                <a:ext uri="{FF2B5EF4-FFF2-40B4-BE49-F238E27FC236}">
                  <a16:creationId xmlns:a16="http://schemas.microsoft.com/office/drawing/2014/main" id="{949F4000-8E25-4AA7-A319-4120A5A7AC4D}"/>
                </a:ext>
              </a:extLst>
            </p:cNvPr>
            <p:cNvSpPr/>
            <p:nvPr/>
          </p:nvSpPr>
          <p:spPr>
            <a:xfrm>
              <a:off x="6251997" y="4144589"/>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4" name="Google Shape;777;p7">
              <a:extLst>
                <a:ext uri="{FF2B5EF4-FFF2-40B4-BE49-F238E27FC236}">
                  <a16:creationId xmlns:a16="http://schemas.microsoft.com/office/drawing/2014/main" id="{BA153224-7674-4831-911D-8314D9E5AB62}"/>
                </a:ext>
              </a:extLst>
            </p:cNvPr>
            <p:cNvSpPr/>
            <p:nvPr/>
          </p:nvSpPr>
          <p:spPr>
            <a:xfrm>
              <a:off x="6251997" y="4181161"/>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5" name="Google Shape;778;p7">
              <a:extLst>
                <a:ext uri="{FF2B5EF4-FFF2-40B4-BE49-F238E27FC236}">
                  <a16:creationId xmlns:a16="http://schemas.microsoft.com/office/drawing/2014/main" id="{3ED781C2-A270-4953-849F-755A3E6C20F1}"/>
                </a:ext>
              </a:extLst>
            </p:cNvPr>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grpSp>
      <p:grpSp>
        <p:nvGrpSpPr>
          <p:cNvPr id="16" name="Google Shape;375;p5">
            <a:extLst>
              <a:ext uri="{FF2B5EF4-FFF2-40B4-BE49-F238E27FC236}">
                <a16:creationId xmlns:a16="http://schemas.microsoft.com/office/drawing/2014/main" id="{3DDBB73E-C526-4712-923D-A5AE4BFC8098}"/>
              </a:ext>
            </a:extLst>
          </p:cNvPr>
          <p:cNvGrpSpPr/>
          <p:nvPr/>
        </p:nvGrpSpPr>
        <p:grpSpPr>
          <a:xfrm>
            <a:off x="646495" y="3841303"/>
            <a:ext cx="479113" cy="478543"/>
            <a:chOff x="4148138" y="53975"/>
            <a:chExt cx="1335087" cy="1333500"/>
          </a:xfrm>
          <a:solidFill>
            <a:schemeClr val="tx1"/>
          </a:solidFill>
        </p:grpSpPr>
        <p:sp>
          <p:nvSpPr>
            <p:cNvPr id="17" name="Google Shape;376;p5">
              <a:extLst>
                <a:ext uri="{FF2B5EF4-FFF2-40B4-BE49-F238E27FC236}">
                  <a16:creationId xmlns:a16="http://schemas.microsoft.com/office/drawing/2014/main" id="{5DAC262D-04BF-489D-8CB4-3F3F92F988C6}"/>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 name="Google Shape;377;p5">
              <a:extLst>
                <a:ext uri="{FF2B5EF4-FFF2-40B4-BE49-F238E27FC236}">
                  <a16:creationId xmlns:a16="http://schemas.microsoft.com/office/drawing/2014/main" id="{38994763-A805-4126-A7CD-52ECCA0D420C}"/>
                </a:ext>
              </a:extLst>
            </p:cNvPr>
            <p:cNvSpPr/>
            <p:nvPr/>
          </p:nvSpPr>
          <p:spPr>
            <a:xfrm>
              <a:off x="4148138" y="53975"/>
              <a:ext cx="1335087"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9" name="Google Shape;1290;p9">
            <a:extLst>
              <a:ext uri="{FF2B5EF4-FFF2-40B4-BE49-F238E27FC236}">
                <a16:creationId xmlns:a16="http://schemas.microsoft.com/office/drawing/2014/main" id="{0861F39C-D008-4B81-91E8-6D94DCB9BF09}"/>
              </a:ext>
            </a:extLst>
          </p:cNvPr>
          <p:cNvGrpSpPr/>
          <p:nvPr/>
        </p:nvGrpSpPr>
        <p:grpSpPr>
          <a:xfrm>
            <a:off x="636245" y="3223173"/>
            <a:ext cx="471654" cy="471654"/>
            <a:chOff x="4287838" y="1854201"/>
            <a:chExt cx="149225" cy="149225"/>
          </a:xfrm>
          <a:solidFill>
            <a:schemeClr val="tx1"/>
          </a:solidFill>
        </p:grpSpPr>
        <p:sp>
          <p:nvSpPr>
            <p:cNvPr id="20" name="Google Shape;1291;p9">
              <a:extLst>
                <a:ext uri="{FF2B5EF4-FFF2-40B4-BE49-F238E27FC236}">
                  <a16:creationId xmlns:a16="http://schemas.microsoft.com/office/drawing/2014/main" id="{2F1B47E3-099D-4611-9FE0-8E7D6FFBF456}"/>
                </a:ext>
              </a:extLst>
            </p:cNvPr>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cxnSp>
          <p:nvCxnSpPr>
            <p:cNvPr id="21" name="Google Shape;1292;p9">
              <a:extLst>
                <a:ext uri="{FF2B5EF4-FFF2-40B4-BE49-F238E27FC236}">
                  <a16:creationId xmlns:a16="http://schemas.microsoft.com/office/drawing/2014/main" id="{9D80B98A-8135-4F08-A834-62FB02FE311D}"/>
                </a:ext>
              </a:extLst>
            </p:cNvPr>
            <p:cNvCxnSpPr/>
            <p:nvPr/>
          </p:nvCxnSpPr>
          <p:spPr>
            <a:xfrm>
              <a:off x="4375150" y="1884363"/>
              <a:ext cx="0" cy="0"/>
            </a:xfrm>
            <a:prstGeom prst="straightConnector1">
              <a:avLst/>
            </a:prstGeom>
            <a:grpFill/>
            <a:ln>
              <a:noFill/>
            </a:ln>
          </p:spPr>
        </p:cxnSp>
        <p:cxnSp>
          <p:nvCxnSpPr>
            <p:cNvPr id="22" name="Google Shape;1293;p9">
              <a:extLst>
                <a:ext uri="{FF2B5EF4-FFF2-40B4-BE49-F238E27FC236}">
                  <a16:creationId xmlns:a16="http://schemas.microsoft.com/office/drawing/2014/main" id="{34F855A4-DA0D-4872-82C5-B21ABF3DF73A}"/>
                </a:ext>
              </a:extLst>
            </p:cNvPr>
            <p:cNvCxnSpPr/>
            <p:nvPr/>
          </p:nvCxnSpPr>
          <p:spPr>
            <a:xfrm>
              <a:off x="4375150" y="1884363"/>
              <a:ext cx="0" cy="0"/>
            </a:xfrm>
            <a:prstGeom prst="straightConnector1">
              <a:avLst/>
            </a:prstGeom>
            <a:grpFill/>
            <a:ln>
              <a:noFill/>
            </a:ln>
          </p:spPr>
        </p:cxnSp>
        <p:sp>
          <p:nvSpPr>
            <p:cNvPr id="23" name="Google Shape;1294;p9">
              <a:extLst>
                <a:ext uri="{FF2B5EF4-FFF2-40B4-BE49-F238E27FC236}">
                  <a16:creationId xmlns:a16="http://schemas.microsoft.com/office/drawing/2014/main" id="{1C677661-7EB6-40A5-A860-563ECFAA921A}"/>
                </a:ext>
              </a:extLst>
            </p:cNvPr>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grpSp>
      <p:sp>
        <p:nvSpPr>
          <p:cNvPr id="24" name="Google Shape;29;p3">
            <a:extLst>
              <a:ext uri="{FF2B5EF4-FFF2-40B4-BE49-F238E27FC236}">
                <a16:creationId xmlns:a16="http://schemas.microsoft.com/office/drawing/2014/main" id="{F9075DE3-64AA-4C15-BE13-0E3096969496}"/>
              </a:ext>
            </a:extLst>
          </p:cNvPr>
          <p:cNvSpPr/>
          <p:nvPr/>
        </p:nvSpPr>
        <p:spPr>
          <a:xfrm>
            <a:off x="628651" y="26132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tx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27" name="TextBox 26">
            <a:extLst>
              <a:ext uri="{FF2B5EF4-FFF2-40B4-BE49-F238E27FC236}">
                <a16:creationId xmlns:a16="http://schemas.microsoft.com/office/drawing/2014/main" id="{80F9383F-7FEE-462B-9AE9-BC582B77C86C}"/>
              </a:ext>
            </a:extLst>
          </p:cNvPr>
          <p:cNvSpPr txBox="1"/>
          <p:nvPr/>
        </p:nvSpPr>
        <p:spPr>
          <a:xfrm>
            <a:off x="1267623" y="1454818"/>
            <a:ext cx="6699270" cy="338554"/>
          </a:xfrm>
          <a:prstGeom prst="rect">
            <a:avLst/>
          </a:prstGeom>
          <a:noFill/>
        </p:spPr>
        <p:txBody>
          <a:bodyPr wrap="none" rtlCol="0">
            <a:spAutoFit/>
          </a:bodyPr>
          <a:lstStyle/>
          <a:p>
            <a:r>
              <a:rPr lang="nl-BE" sz="1600" dirty="0">
                <a:latin typeface="FlandersArtSans-Regular" panose="020B0604020202020204" charset="0"/>
              </a:rPr>
              <a:t>Verwerken van alle input uit de eerste technische (thematische) werkgroep.</a:t>
            </a:r>
          </a:p>
        </p:txBody>
      </p:sp>
      <p:sp>
        <p:nvSpPr>
          <p:cNvPr id="28" name="TextBox 27">
            <a:extLst>
              <a:ext uri="{FF2B5EF4-FFF2-40B4-BE49-F238E27FC236}">
                <a16:creationId xmlns:a16="http://schemas.microsoft.com/office/drawing/2014/main" id="{DF1AF7AC-B6FC-4754-8BAA-C91CE6D1FEC5}"/>
              </a:ext>
            </a:extLst>
          </p:cNvPr>
          <p:cNvSpPr txBox="1"/>
          <p:nvPr/>
        </p:nvSpPr>
        <p:spPr>
          <a:xfrm>
            <a:off x="1267622" y="2038835"/>
            <a:ext cx="6768199" cy="338554"/>
          </a:xfrm>
          <a:prstGeom prst="rect">
            <a:avLst/>
          </a:prstGeom>
          <a:noFill/>
        </p:spPr>
        <p:txBody>
          <a:bodyPr wrap="none" rtlCol="0">
            <a:spAutoFit/>
          </a:bodyPr>
          <a:lstStyle/>
          <a:p>
            <a:r>
              <a:rPr lang="nl-BE" sz="1600" dirty="0">
                <a:latin typeface="FlandersArtSans-Regular" panose="020B0604020202020204" charset="0"/>
              </a:rPr>
              <a:t>Rondsturen van een verslag van deze werkgroep. Feedback is zeker welkom!</a:t>
            </a:r>
          </a:p>
        </p:txBody>
      </p:sp>
      <p:sp>
        <p:nvSpPr>
          <p:cNvPr id="29" name="TextBox 28">
            <a:extLst>
              <a:ext uri="{FF2B5EF4-FFF2-40B4-BE49-F238E27FC236}">
                <a16:creationId xmlns:a16="http://schemas.microsoft.com/office/drawing/2014/main" id="{17598381-F1FD-4B77-BC41-34FABD4AE70A}"/>
              </a:ext>
            </a:extLst>
          </p:cNvPr>
          <p:cNvSpPr txBox="1"/>
          <p:nvPr/>
        </p:nvSpPr>
        <p:spPr>
          <a:xfrm>
            <a:off x="1267621" y="2664279"/>
            <a:ext cx="6795450" cy="338554"/>
          </a:xfrm>
          <a:prstGeom prst="rect">
            <a:avLst/>
          </a:prstGeom>
          <a:noFill/>
        </p:spPr>
        <p:txBody>
          <a:bodyPr wrap="none" rtlCol="0">
            <a:spAutoFit/>
          </a:bodyPr>
          <a:lstStyle/>
          <a:p>
            <a:r>
              <a:rPr lang="nl-BE" sz="1600" dirty="0">
                <a:latin typeface="FlandersArtSans-Regular" panose="020B0604020202020204" charset="0"/>
              </a:rPr>
              <a:t>Verder onderzoeken waar we kunnen aligneren met bestaande standaarden.</a:t>
            </a:r>
          </a:p>
        </p:txBody>
      </p:sp>
      <p:sp>
        <p:nvSpPr>
          <p:cNvPr id="30" name="TextBox 29">
            <a:extLst>
              <a:ext uri="{FF2B5EF4-FFF2-40B4-BE49-F238E27FC236}">
                <a16:creationId xmlns:a16="http://schemas.microsoft.com/office/drawing/2014/main" id="{94BCDD91-1AB3-4208-918C-DC478057FD8A}"/>
              </a:ext>
            </a:extLst>
          </p:cNvPr>
          <p:cNvSpPr txBox="1"/>
          <p:nvPr/>
        </p:nvSpPr>
        <p:spPr>
          <a:xfrm>
            <a:off x="1267620" y="3289723"/>
            <a:ext cx="2938625" cy="338554"/>
          </a:xfrm>
          <a:prstGeom prst="rect">
            <a:avLst/>
          </a:prstGeom>
          <a:noFill/>
        </p:spPr>
        <p:txBody>
          <a:bodyPr wrap="none" rtlCol="0">
            <a:spAutoFit/>
          </a:bodyPr>
          <a:lstStyle/>
          <a:p>
            <a:r>
              <a:rPr lang="nl-BE" sz="1600" dirty="0">
                <a:latin typeface="FlandersArtSans-Regular" panose="020B0604020202020204" charset="0"/>
              </a:rPr>
              <a:t>Feedback capteren via GitHub!</a:t>
            </a:r>
          </a:p>
        </p:txBody>
      </p:sp>
      <p:sp>
        <p:nvSpPr>
          <p:cNvPr id="31" name="TextBox 30">
            <a:extLst>
              <a:ext uri="{FF2B5EF4-FFF2-40B4-BE49-F238E27FC236}">
                <a16:creationId xmlns:a16="http://schemas.microsoft.com/office/drawing/2014/main" id="{9934EFBC-5B19-4FF6-834B-638A714AAF74}"/>
              </a:ext>
            </a:extLst>
          </p:cNvPr>
          <p:cNvSpPr txBox="1"/>
          <p:nvPr/>
        </p:nvSpPr>
        <p:spPr>
          <a:xfrm>
            <a:off x="1267619" y="3915167"/>
            <a:ext cx="6205545" cy="338554"/>
          </a:xfrm>
          <a:prstGeom prst="rect">
            <a:avLst/>
          </a:prstGeom>
          <a:noFill/>
        </p:spPr>
        <p:txBody>
          <a:bodyPr wrap="none" rtlCol="0">
            <a:spAutoFit/>
          </a:bodyPr>
          <a:lstStyle/>
          <a:p>
            <a:r>
              <a:rPr lang="nl-BE" sz="1600" dirty="0">
                <a:latin typeface="FlandersArtSans-Regular" panose="020B0604020202020204" charset="0"/>
              </a:rPr>
              <a:t>Applicatieprofiel verder uitwerken a.d.h.v. deze gecapteerde feedback!</a:t>
            </a:r>
          </a:p>
        </p:txBody>
      </p:sp>
      <p:sp>
        <p:nvSpPr>
          <p:cNvPr id="32" name="Google Shape;242;g71eeb774cb_0_278">
            <a:extLst>
              <a:ext uri="{FF2B5EF4-FFF2-40B4-BE49-F238E27FC236}">
                <a16:creationId xmlns:a16="http://schemas.microsoft.com/office/drawing/2014/main" id="{EFAD90D2-D75F-42E7-AE74-A3F3E9D4458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Volgende stappen</a:t>
            </a:r>
          </a:p>
        </p:txBody>
      </p:sp>
      <p:sp>
        <p:nvSpPr>
          <p:cNvPr id="26" name="Rectangle 25">
            <a:extLst>
              <a:ext uri="{FF2B5EF4-FFF2-40B4-BE49-F238E27FC236}">
                <a16:creationId xmlns:a16="http://schemas.microsoft.com/office/drawing/2014/main" id="{9023F511-3C19-46C5-9830-DD0AD82472D0}"/>
              </a:ext>
            </a:extLst>
          </p:cNvPr>
          <p:cNvSpPr/>
          <p:nvPr/>
        </p:nvSpPr>
        <p:spPr>
          <a:xfrm>
            <a:off x="565138" y="4351865"/>
            <a:ext cx="1314461" cy="601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050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C34FAE-1625-4F47-BC68-3DD4B915EAB8}"/>
              </a:ext>
            </a:extLst>
          </p:cNvPr>
          <p:cNvSpPr>
            <a:spLocks noGrp="1"/>
          </p:cNvSpPr>
          <p:nvPr>
            <p:ph type="body" idx="1"/>
          </p:nvPr>
        </p:nvSpPr>
        <p:spPr>
          <a:xfrm>
            <a:off x="628650" y="1099200"/>
            <a:ext cx="7416000" cy="2754000"/>
          </a:xfrm>
        </p:spPr>
        <p:txBody>
          <a:bodyPr/>
          <a:lstStyle/>
          <a:p>
            <a:pPr marL="285750" indent="-285750">
              <a:buFont typeface="Arial" panose="020B0604020202020204" pitchFamily="34" charset="0"/>
              <a:buChar char="•"/>
            </a:pPr>
            <a:r>
              <a:rPr lang="en-US" sz="1800">
                <a:latin typeface="FlandersArtSans-Regular" panose="00000500000000000000" pitchFamily="2" charset="0"/>
              </a:rPr>
              <a:t>Applicatieprofielen nakijken.</a:t>
            </a:r>
          </a:p>
          <a:p>
            <a:pPr marL="742950" lvl="1" indent="-285750">
              <a:buFont typeface="Arial" panose="020B0604020202020204" pitchFamily="34" charset="0"/>
              <a:buChar char="•"/>
            </a:pPr>
            <a:r>
              <a:rPr lang="en-US" sz="1800">
                <a:latin typeface="FlandersArtSans-Regular" panose="00000500000000000000" pitchFamily="2" charset="0"/>
              </a:rPr>
              <a:t>Feedback geven via Github of mail.</a:t>
            </a:r>
          </a:p>
          <a:p>
            <a:pPr marL="742950" lvl="1" indent="-285750">
              <a:buFont typeface="Arial" panose="020B0604020202020204" pitchFamily="34" charset="0"/>
              <a:buChar char="•"/>
            </a:pPr>
            <a:r>
              <a:rPr lang="en-US" sz="1800">
                <a:latin typeface="FlandersArtSans-Regular" panose="00000500000000000000" pitchFamily="2" charset="0"/>
              </a:rPr>
              <a:t>Vragen stellen.</a:t>
            </a:r>
          </a:p>
          <a:p>
            <a:pPr marL="742950" lvl="1" indent="-285750">
              <a:buFont typeface="Arial" panose="020B0604020202020204" pitchFamily="34" charset="0"/>
              <a:buChar char="•"/>
            </a:pPr>
            <a:endParaRPr lang="en-US" sz="1800">
              <a:latin typeface="FlandersArtSans-Regular" panose="00000500000000000000" pitchFamily="2" charset="0"/>
            </a:endParaRPr>
          </a:p>
          <a:p>
            <a:pPr marL="285750" indent="-285750">
              <a:buFont typeface="Arial" panose="020B0604020202020204" pitchFamily="34" charset="0"/>
              <a:buChar char="•"/>
            </a:pPr>
            <a:r>
              <a:rPr lang="en-US" sz="1800">
                <a:latin typeface="FlandersArtSans-Regular" panose="00000500000000000000" pitchFamily="2" charset="0"/>
              </a:rPr>
              <a:t>Reageren op openstaande issues.</a:t>
            </a:r>
          </a:p>
          <a:p>
            <a:pPr marL="742950" lvl="1" indent="-285750">
              <a:buFont typeface="Arial" panose="020B0604020202020204" pitchFamily="34" charset="0"/>
              <a:buChar char="•"/>
            </a:pPr>
            <a:r>
              <a:rPr lang="en-US" sz="1800">
                <a:latin typeface="FlandersArtSans-Regular" panose="00000500000000000000" pitchFamily="2" charset="0"/>
              </a:rPr>
              <a:t>Zie Github.</a:t>
            </a:r>
          </a:p>
          <a:p>
            <a:pPr marL="742950" lvl="1" indent="-285750">
              <a:buFont typeface="Arial" panose="020B0604020202020204" pitchFamily="34" charset="0"/>
              <a:buChar char="•"/>
            </a:pPr>
            <a:endParaRPr lang="en-US" sz="1800">
              <a:latin typeface="FlandersArtSans-Regular" panose="00000500000000000000" pitchFamily="2" charset="0"/>
            </a:endParaRPr>
          </a:p>
          <a:p>
            <a:pPr marL="285750" indent="-285750">
              <a:buFont typeface="Arial" panose="020B0604020202020204" pitchFamily="34" charset="0"/>
              <a:buChar char="•"/>
            </a:pPr>
            <a:r>
              <a:rPr lang="en-US" sz="1800">
                <a:latin typeface="FlandersArtSans-Regular" panose="00000500000000000000" pitchFamily="2" charset="0"/>
              </a:rPr>
              <a:t>We sturen nog een mail rond met alle informatie.</a:t>
            </a:r>
          </a:p>
          <a:p>
            <a:pPr marL="742950" lvl="1" indent="-285750">
              <a:buFont typeface="Arial" panose="020B0604020202020204" pitchFamily="34" charset="0"/>
              <a:buChar char="•"/>
            </a:pPr>
            <a:endParaRPr lang="en-US" sz="1800">
              <a:latin typeface="FlandersArtSans-Regular" panose="00000500000000000000" pitchFamily="2" charset="0"/>
            </a:endParaRPr>
          </a:p>
        </p:txBody>
      </p:sp>
      <p:sp>
        <p:nvSpPr>
          <p:cNvPr id="4" name="Google Shape;242;g71eeb774cb_0_278">
            <a:extLst>
              <a:ext uri="{FF2B5EF4-FFF2-40B4-BE49-F238E27FC236}">
                <a16:creationId xmlns:a16="http://schemas.microsoft.com/office/drawing/2014/main" id="{F55759CD-2EAB-4FF2-949C-6454B8E250F8}"/>
              </a:ext>
            </a:extLst>
          </p:cNvPr>
          <p:cNvSpPr txBox="1">
            <a:spLocks/>
          </p:cNvSpPr>
          <p:nvPr/>
        </p:nvSpPr>
        <p:spPr>
          <a:xfrm>
            <a:off x="628650" y="273845"/>
            <a:ext cx="8274459"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Actiepunten voor de volgende werkgroep</a:t>
            </a:r>
          </a:p>
        </p:txBody>
      </p:sp>
    </p:spTree>
    <p:extLst>
      <p:ext uri="{BB962C8B-B14F-4D97-AF65-F5344CB8AC3E}">
        <p14:creationId xmlns:p14="http://schemas.microsoft.com/office/powerpoint/2010/main" val="32758135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201978"/>
            <a:ext cx="8064000" cy="1551669"/>
          </a:xfrm>
        </p:spPr>
        <p:txBody>
          <a:bodyPr/>
          <a:lstStyle/>
          <a:p>
            <a:pPr marL="102870" indent="0">
              <a:buNone/>
            </a:pPr>
            <a:r>
              <a:rPr lang="en-GB">
                <a:hlinkClick r:id="rId2"/>
              </a:rPr>
              <a:t>https://data.vlaanderen.be/standaarden/standaarden-in-ontwikkeling/bodem-en-ondergrond/index.html</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Waar vind ik de applicatieprofielen?</a:t>
            </a:r>
          </a:p>
        </p:txBody>
      </p:sp>
    </p:spTree>
    <p:extLst>
      <p:ext uri="{BB962C8B-B14F-4D97-AF65-F5344CB8AC3E}">
        <p14:creationId xmlns:p14="http://schemas.microsoft.com/office/powerpoint/2010/main" val="41557170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8;p63">
            <a:extLst>
              <a:ext uri="{FF2B5EF4-FFF2-40B4-BE49-F238E27FC236}">
                <a16:creationId xmlns:a16="http://schemas.microsoft.com/office/drawing/2014/main" id="{BB89DDDD-A754-48B6-9247-E79E86F34C3F}"/>
              </a:ext>
            </a:extLst>
          </p:cNvPr>
          <p:cNvSpPr txBox="1"/>
          <p:nvPr/>
        </p:nvSpPr>
        <p:spPr>
          <a:xfrm>
            <a:off x="628651" y="1346447"/>
            <a:ext cx="3766123" cy="3005418"/>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 name="Google Shape;80;p3">
            <a:extLst>
              <a:ext uri="{FF2B5EF4-FFF2-40B4-BE49-F238E27FC236}">
                <a16:creationId xmlns:a16="http://schemas.microsoft.com/office/drawing/2014/main" id="{DAC21DEA-7238-40C4-991D-41CDFB049110}"/>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chemeClr val="tx1">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p:txBody>
      </p:sp>
      <p:sp>
        <p:nvSpPr>
          <p:cNvPr id="16" name="TextBox 15">
            <a:extLst>
              <a:ext uri="{FF2B5EF4-FFF2-40B4-BE49-F238E27FC236}">
                <a16:creationId xmlns:a16="http://schemas.microsoft.com/office/drawing/2014/main" id="{6B9D418E-2E9D-41B3-9CD9-DA795D084D24}"/>
              </a:ext>
            </a:extLst>
          </p:cNvPr>
          <p:cNvSpPr txBox="1"/>
          <p:nvPr/>
        </p:nvSpPr>
        <p:spPr>
          <a:xfrm>
            <a:off x="834191" y="2439483"/>
            <a:ext cx="3560584" cy="1261884"/>
          </a:xfrm>
          <a:prstGeom prst="rect">
            <a:avLst/>
          </a:prstGeom>
          <a:noFill/>
        </p:spPr>
        <p:txBody>
          <a:bodyPr wrap="square" rtlCol="0">
            <a:spAutoFit/>
          </a:bodyPr>
          <a:lstStyle/>
          <a:p>
            <a:r>
              <a:rPr lang="nl-BE" sz="1600" dirty="0">
                <a:solidFill>
                  <a:schemeClr val="tx1"/>
                </a:solidFill>
                <a:latin typeface="FlandersArtSans-Regular" panose="020B0604020202020204" charset="0"/>
              </a:rPr>
              <a:t>Feedback kan gegeven worden via mail naar onderstaande contacten:</a:t>
            </a:r>
          </a:p>
          <a:p>
            <a:pPr marL="285750" indent="-285750">
              <a:buFont typeface="Arial" panose="020B0604020202020204" pitchFamily="34" charset="0"/>
              <a:buChar char="•"/>
            </a:pPr>
            <a:r>
              <a:rPr lang="nl-BE" dirty="0">
                <a:solidFill>
                  <a:schemeClr val="tx1"/>
                </a:solidFill>
                <a:latin typeface="FlandersArtSans-Regular" panose="020B0604020202020204" charset="0"/>
                <a:hlinkClick r:id="rId2"/>
              </a:rPr>
              <a:t>Dimitri.schepers@vlaanderen.be</a:t>
            </a:r>
            <a:endParaRPr lang="nl-BE" dirty="0">
              <a:solidFill>
                <a:schemeClr val="tx1"/>
              </a:solidFill>
              <a:latin typeface="FlandersArtSans-Regular" panose="020B0604020202020204" charset="0"/>
            </a:endParaRPr>
          </a:p>
          <a:p>
            <a:pPr marL="285750" indent="-285750">
              <a:buFont typeface="Arial" panose="020B0604020202020204" pitchFamily="34" charset="0"/>
              <a:buChar char="•"/>
            </a:pPr>
            <a:r>
              <a:rPr lang="nl-BE" dirty="0">
                <a:solidFill>
                  <a:schemeClr val="tx1"/>
                </a:solidFill>
                <a:latin typeface="FlandersArtSans-Regular" panose="020B0604020202020204" charset="0"/>
                <a:hlinkClick r:id="rId3"/>
              </a:rPr>
              <a:t>Anthony.vanheymbeeck@vlaanderen.be</a:t>
            </a:r>
            <a:endParaRPr lang="nl-BE" dirty="0">
              <a:solidFill>
                <a:schemeClr val="tx1"/>
              </a:solidFill>
              <a:latin typeface="FlandersArtSans-Regular" panose="020B0604020202020204" charset="0"/>
            </a:endParaRPr>
          </a:p>
          <a:p>
            <a:pPr marL="285750" indent="-285750">
              <a:buFont typeface="Arial" panose="020B0604020202020204" pitchFamily="34" charset="0"/>
              <a:buChar char="•"/>
            </a:pPr>
            <a:endParaRPr lang="nl-BE" sz="1600" dirty="0">
              <a:solidFill>
                <a:schemeClr val="tx1"/>
              </a:solidFill>
              <a:latin typeface="FlandersArtSans-Regular" panose="020B0604020202020204" charset="0"/>
            </a:endParaRPr>
          </a:p>
        </p:txBody>
      </p:sp>
      <p:sp>
        <p:nvSpPr>
          <p:cNvPr id="17" name="Google Shape;608;p63">
            <a:extLst>
              <a:ext uri="{FF2B5EF4-FFF2-40B4-BE49-F238E27FC236}">
                <a16:creationId xmlns:a16="http://schemas.microsoft.com/office/drawing/2014/main" id="{2D837BB0-C6B3-4822-991B-C74960BB11FF}"/>
              </a:ext>
            </a:extLst>
          </p:cNvPr>
          <p:cNvSpPr txBox="1"/>
          <p:nvPr/>
        </p:nvSpPr>
        <p:spPr>
          <a:xfrm>
            <a:off x="4950298" y="1346447"/>
            <a:ext cx="3766123" cy="3005418"/>
          </a:xfrm>
          <a:prstGeom prst="rect">
            <a:avLst/>
          </a:prstGeom>
          <a:solidFill>
            <a:schemeClr val="tx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1" name="Picture 10">
            <a:extLst>
              <a:ext uri="{FF2B5EF4-FFF2-40B4-BE49-F238E27FC236}">
                <a16:creationId xmlns:a16="http://schemas.microsoft.com/office/drawing/2014/main" id="{F19364DB-4E08-412C-BCE4-C392E710E87C}"/>
              </a:ext>
            </a:extLst>
          </p:cNvPr>
          <p:cNvPicPr>
            <a:picLocks noChangeAspect="1"/>
          </p:cNvPicPr>
          <p:nvPr/>
        </p:nvPicPr>
        <p:blipFill>
          <a:blip r:embed="rId4"/>
          <a:stretch>
            <a:fillRect/>
          </a:stretch>
        </p:blipFill>
        <p:spPr>
          <a:xfrm>
            <a:off x="6044652" y="1522121"/>
            <a:ext cx="1577413" cy="548455"/>
          </a:xfrm>
          <a:prstGeom prst="rect">
            <a:avLst/>
          </a:prstGeom>
        </p:spPr>
      </p:pic>
      <p:sp>
        <p:nvSpPr>
          <p:cNvPr id="15" name="TextBox 14">
            <a:extLst>
              <a:ext uri="{FF2B5EF4-FFF2-40B4-BE49-F238E27FC236}">
                <a16:creationId xmlns:a16="http://schemas.microsoft.com/office/drawing/2014/main" id="{E2CB8DD8-7091-4844-AC63-108DD8DA2D44}"/>
              </a:ext>
            </a:extLst>
          </p:cNvPr>
          <p:cNvSpPr txBox="1"/>
          <p:nvPr/>
        </p:nvSpPr>
        <p:spPr>
          <a:xfrm>
            <a:off x="5114189" y="2439483"/>
            <a:ext cx="3355992" cy="1323439"/>
          </a:xfrm>
          <a:prstGeom prst="rect">
            <a:avLst/>
          </a:prstGeom>
          <a:noFill/>
        </p:spPr>
        <p:txBody>
          <a:bodyPr wrap="square" rtlCol="0">
            <a:spAutoFit/>
          </a:bodyPr>
          <a:lstStyle/>
          <a:p>
            <a:r>
              <a:rPr lang="nl-BE" sz="1600" dirty="0">
                <a:solidFill>
                  <a:schemeClr val="bg1"/>
                </a:solidFill>
                <a:latin typeface="FlandersArtSans-Regular" panose="020B0604020202020204" charset="0"/>
              </a:rPr>
              <a:t>Feedback kan gegeven worden via GitHub op onderstaande link:</a:t>
            </a:r>
          </a:p>
          <a:p>
            <a:r>
              <a:rPr lang="en-GB" sz="1600" dirty="0">
                <a:hlinkClick r:id="rId5"/>
              </a:rPr>
              <a:t>https://github.com/Informatievlaanderen/OSLOthema-bodemEnOndergrond/issues</a:t>
            </a:r>
            <a:endParaRPr lang="nl-BE" sz="1600" dirty="0">
              <a:solidFill>
                <a:schemeClr val="bg1"/>
              </a:solidFill>
              <a:latin typeface="FlandersArtSans-Regular" panose="020B0604020202020204" charset="0"/>
            </a:endParaRPr>
          </a:p>
        </p:txBody>
      </p:sp>
      <p:sp>
        <p:nvSpPr>
          <p:cNvPr id="13" name="Google Shape;242;g71eeb774cb_0_278">
            <a:extLst>
              <a:ext uri="{FF2B5EF4-FFF2-40B4-BE49-F238E27FC236}">
                <a16:creationId xmlns:a16="http://schemas.microsoft.com/office/drawing/2014/main" id="{601485B7-26EA-4449-9499-9F52B6421BB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Feedback</a:t>
            </a:r>
          </a:p>
        </p:txBody>
      </p:sp>
      <p:sp>
        <p:nvSpPr>
          <p:cNvPr id="14" name="Rectangle 13">
            <a:extLst>
              <a:ext uri="{FF2B5EF4-FFF2-40B4-BE49-F238E27FC236}">
                <a16:creationId xmlns:a16="http://schemas.microsoft.com/office/drawing/2014/main" id="{3D980EA1-69DB-46E1-809C-753B76A602FE}"/>
              </a:ext>
            </a:extLst>
          </p:cNvPr>
          <p:cNvSpPr/>
          <p:nvPr/>
        </p:nvSpPr>
        <p:spPr>
          <a:xfrm>
            <a:off x="573605" y="4385733"/>
            <a:ext cx="1314461" cy="601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5037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 4">
            <a:extLst>
              <a:ext uri="{FF2B5EF4-FFF2-40B4-BE49-F238E27FC236}">
                <a16:creationId xmlns:a16="http://schemas.microsoft.com/office/drawing/2014/main" id="{E94EA512-FBB2-4DF2-8236-A85947F04A1A}"/>
              </a:ext>
            </a:extLst>
          </p:cNvPr>
          <p:cNvGraphicFramePr>
            <a:graphicFrameLocks noGrp="1"/>
          </p:cNvGraphicFramePr>
          <p:nvPr>
            <p:extLst>
              <p:ext uri="{D42A27DB-BD31-4B8C-83A1-F6EECF244321}">
                <p14:modId xmlns:p14="http://schemas.microsoft.com/office/powerpoint/2010/main" val="3374471967"/>
              </p:ext>
            </p:extLst>
          </p:nvPr>
        </p:nvGraphicFramePr>
        <p:xfrm>
          <a:off x="621195" y="1383195"/>
          <a:ext cx="7822276" cy="2418338"/>
        </p:xfrm>
        <a:graphic>
          <a:graphicData uri="http://schemas.openxmlformats.org/drawingml/2006/table">
            <a:tbl>
              <a:tblPr firstRow="1" bandRow="1">
                <a:tableStyleId>{38927050-04BB-48FD-9B0C-A39A09DD7B1E}</a:tableStyleId>
              </a:tblPr>
              <a:tblGrid>
                <a:gridCol w="1955569">
                  <a:extLst>
                    <a:ext uri="{9D8B030D-6E8A-4147-A177-3AD203B41FA5}">
                      <a16:colId xmlns:a16="http://schemas.microsoft.com/office/drawing/2014/main" val="4180491288"/>
                    </a:ext>
                  </a:extLst>
                </a:gridCol>
                <a:gridCol w="1955569">
                  <a:extLst>
                    <a:ext uri="{9D8B030D-6E8A-4147-A177-3AD203B41FA5}">
                      <a16:colId xmlns:a16="http://schemas.microsoft.com/office/drawing/2014/main" val="3367413541"/>
                    </a:ext>
                  </a:extLst>
                </a:gridCol>
                <a:gridCol w="1955569">
                  <a:extLst>
                    <a:ext uri="{9D8B030D-6E8A-4147-A177-3AD203B41FA5}">
                      <a16:colId xmlns:a16="http://schemas.microsoft.com/office/drawing/2014/main" val="1561874757"/>
                    </a:ext>
                  </a:extLst>
                </a:gridCol>
                <a:gridCol w="1955569">
                  <a:extLst>
                    <a:ext uri="{9D8B030D-6E8A-4147-A177-3AD203B41FA5}">
                      <a16:colId xmlns:a16="http://schemas.microsoft.com/office/drawing/2014/main" val="3580292199"/>
                    </a:ext>
                  </a:extLst>
                </a:gridCol>
              </a:tblGrid>
              <a:tr h="608019">
                <a:tc>
                  <a:txBody>
                    <a:bodyPr/>
                    <a:lstStyle/>
                    <a:p>
                      <a:pPr algn="ctr"/>
                      <a:r>
                        <a:rPr lang="nl-NL" b="1" dirty="0">
                          <a:latin typeface="FlandersArtSans-Bold"/>
                        </a:rPr>
                        <a:t>TW 1 (11/08/20)</a:t>
                      </a:r>
                    </a:p>
                  </a:txBody>
                  <a:tcPr anchor="ctr">
                    <a:solidFill>
                      <a:schemeClr val="bg1">
                        <a:lumMod val="85000"/>
                      </a:schemeClr>
                    </a:solidFill>
                  </a:tcPr>
                </a:tc>
                <a:tc>
                  <a:txBody>
                    <a:bodyPr/>
                    <a:lstStyle/>
                    <a:p>
                      <a:pPr algn="ctr"/>
                      <a:r>
                        <a:rPr lang="nl-NL" b="1" dirty="0">
                          <a:latin typeface="FlandersArtSans-Bold"/>
                        </a:rPr>
                        <a:t>TW 2 (15/09/20)</a:t>
                      </a:r>
                    </a:p>
                  </a:txBody>
                  <a:tcPr anchor="ctr">
                    <a:solidFill>
                      <a:schemeClr val="bg1">
                        <a:lumMod val="85000"/>
                      </a:schemeClr>
                    </a:solidFill>
                  </a:tcPr>
                </a:tc>
                <a:tc>
                  <a:txBody>
                    <a:bodyPr/>
                    <a:lstStyle/>
                    <a:p>
                      <a:pPr algn="ctr"/>
                      <a:r>
                        <a:rPr lang="nl-NL" b="1" dirty="0">
                          <a:latin typeface="FlandersArtSans-Bold"/>
                        </a:rPr>
                        <a:t>TW 3 (06/10/20)</a:t>
                      </a:r>
                    </a:p>
                  </a:txBody>
                  <a:tcPr anchor="ctr">
                    <a:solidFill>
                      <a:schemeClr val="bg1">
                        <a:lumMod val="85000"/>
                      </a:schemeClr>
                    </a:solidFill>
                  </a:tcPr>
                </a:tc>
                <a:tc>
                  <a:txBody>
                    <a:bodyPr/>
                    <a:lstStyle/>
                    <a:p>
                      <a:pPr algn="ctr"/>
                      <a:r>
                        <a:rPr lang="nl-NL" b="1" dirty="0">
                          <a:latin typeface="FlandersArtSans-Bold"/>
                        </a:rPr>
                        <a:t>TW 4 (27/10/20)</a:t>
                      </a:r>
                    </a:p>
                  </a:txBody>
                  <a:tcPr anchor="ctr">
                    <a:solidFill>
                      <a:schemeClr val="bg1">
                        <a:lumMod val="85000"/>
                      </a:schemeClr>
                    </a:solidFill>
                  </a:tcPr>
                </a:tc>
                <a:extLst>
                  <a:ext uri="{0D108BD9-81ED-4DB2-BD59-A6C34878D82A}">
                    <a16:rowId xmlns:a16="http://schemas.microsoft.com/office/drawing/2014/main" val="682107151"/>
                  </a:ext>
                </a:extLst>
              </a:tr>
              <a:tr h="608019">
                <a:tc rowSpan="3">
                  <a:txBody>
                    <a:bodyPr/>
                    <a:lstStyle/>
                    <a:p>
                      <a:pPr algn="ctr"/>
                      <a:r>
                        <a:rPr lang="nl-NL" dirty="0">
                          <a:latin typeface="FlandersArtSans-Regular"/>
                        </a:rPr>
                        <a:t>Generiek</a:t>
                      </a:r>
                    </a:p>
                  </a:txBody>
                  <a:tcPr anchor="ctr"/>
                </a:tc>
                <a:tc>
                  <a:txBody>
                    <a:bodyPr/>
                    <a:lstStyle/>
                    <a:p>
                      <a:r>
                        <a:rPr lang="nl-NL" dirty="0">
                          <a:latin typeface="FlandersArtSans-Regular"/>
                        </a:rPr>
                        <a:t>Applicatieprofiel 1</a:t>
                      </a:r>
                    </a:p>
                  </a:txBody>
                  <a:tcPr/>
                </a:tc>
                <a:tc>
                  <a:txBody>
                    <a:bodyPr/>
                    <a:lstStyle/>
                    <a:p>
                      <a:r>
                        <a:rPr lang="nl-NL" dirty="0">
                          <a:latin typeface="FlandersArtSans-Regular"/>
                        </a:rPr>
                        <a:t>Applicatieprofiel 4</a:t>
                      </a:r>
                    </a:p>
                  </a:txBody>
                  <a:tcPr/>
                </a:tc>
                <a:tc rowSpan="3">
                  <a:txBody>
                    <a:bodyPr/>
                    <a:lstStyle/>
                    <a:p>
                      <a:pPr algn="ctr"/>
                      <a:r>
                        <a:rPr lang="nl-NL">
                          <a:latin typeface="FlandersArtSans-Regular"/>
                        </a:rPr>
                        <a:t>Consolidatie</a:t>
                      </a:r>
                      <a:endParaRPr lang="nl-NL" dirty="0">
                        <a:latin typeface="FlandersArtSans-Regular"/>
                      </a:endParaRPr>
                    </a:p>
                  </a:txBody>
                  <a:tcPr anchor="ctr"/>
                </a:tc>
                <a:extLst>
                  <a:ext uri="{0D108BD9-81ED-4DB2-BD59-A6C34878D82A}">
                    <a16:rowId xmlns:a16="http://schemas.microsoft.com/office/drawing/2014/main" val="2519726149"/>
                  </a:ext>
                </a:extLst>
              </a:tr>
              <a:tr h="608019">
                <a:tc vMerge="1">
                  <a:txBody>
                    <a:bodyPr/>
                    <a:lstStyle/>
                    <a:p>
                      <a:endParaRPr lang="nl-NL" dirty="0">
                        <a:latin typeface="FlandersArtSans-Regular"/>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dirty="0">
                          <a:latin typeface="FlandersArtSans-Regular"/>
                        </a:rPr>
                        <a:t>Applicatieprofiel 2</a:t>
                      </a:r>
                    </a:p>
                  </a:txBody>
                  <a:tcPr/>
                </a:tc>
                <a:tc>
                  <a:txBody>
                    <a:bodyPr/>
                    <a:lstStyle/>
                    <a:p>
                      <a:r>
                        <a:rPr lang="nl-NL" dirty="0">
                          <a:latin typeface="FlandersArtSans-Regular"/>
                        </a:rPr>
                        <a:t>Applicatieprofiel 5</a:t>
                      </a:r>
                    </a:p>
                  </a:txBody>
                  <a:tcPr/>
                </a:tc>
                <a:tc vMerge="1">
                  <a:txBody>
                    <a:bodyPr/>
                    <a:lstStyle/>
                    <a:p>
                      <a:endParaRPr lang="nl-NL" dirty="0">
                        <a:latin typeface="FlandersArtSans-Regular"/>
                      </a:endParaRPr>
                    </a:p>
                  </a:txBody>
                  <a:tcPr/>
                </a:tc>
                <a:extLst>
                  <a:ext uri="{0D108BD9-81ED-4DB2-BD59-A6C34878D82A}">
                    <a16:rowId xmlns:a16="http://schemas.microsoft.com/office/drawing/2014/main" val="195288319"/>
                  </a:ext>
                </a:extLst>
              </a:tr>
              <a:tr h="594281">
                <a:tc vMerge="1">
                  <a:txBody>
                    <a:bodyPr/>
                    <a:lstStyle/>
                    <a:p>
                      <a:endParaRPr lang="nl-NL" dirty="0">
                        <a:latin typeface="FlandersArtSans-Regular"/>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dirty="0">
                          <a:latin typeface="FlandersArtSans-Regular"/>
                        </a:rPr>
                        <a:t>Applicatieprofiel 3</a:t>
                      </a:r>
                    </a:p>
                    <a:p>
                      <a:endParaRPr lang="nl-NL" dirty="0">
                        <a:latin typeface="FlandersArtSans-Regular"/>
                      </a:endParaRPr>
                    </a:p>
                  </a:txBody>
                  <a:tcPr/>
                </a:tc>
                <a:tc>
                  <a:txBody>
                    <a:bodyPr/>
                    <a:lstStyle/>
                    <a:p>
                      <a:r>
                        <a:rPr lang="nl-NL" dirty="0">
                          <a:latin typeface="FlandersArtSans-Regular"/>
                        </a:rPr>
                        <a:t>Applicatieprofiel 6</a:t>
                      </a:r>
                    </a:p>
                  </a:txBody>
                  <a:tcPr/>
                </a:tc>
                <a:tc vMerge="1">
                  <a:txBody>
                    <a:bodyPr/>
                    <a:lstStyle/>
                    <a:p>
                      <a:endParaRPr lang="nl-NL" dirty="0">
                        <a:latin typeface="FlandersArtSans-Regular"/>
                      </a:endParaRPr>
                    </a:p>
                  </a:txBody>
                  <a:tcPr/>
                </a:tc>
                <a:extLst>
                  <a:ext uri="{0D108BD9-81ED-4DB2-BD59-A6C34878D82A}">
                    <a16:rowId xmlns:a16="http://schemas.microsoft.com/office/drawing/2014/main" val="3214788923"/>
                  </a:ext>
                </a:extLst>
              </a:tr>
            </a:tbl>
          </a:graphicData>
        </a:graphic>
      </p:graphicFrame>
      <p:sp>
        <p:nvSpPr>
          <p:cNvPr id="6" name="Google Shape;242;g71eeb774cb_0_278">
            <a:extLst>
              <a:ext uri="{FF2B5EF4-FFF2-40B4-BE49-F238E27FC236}">
                <a16:creationId xmlns:a16="http://schemas.microsoft.com/office/drawing/2014/main" id="{E468A188-5763-436D-8E31-BA10F46DAE2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Indeling werkgroepen</a:t>
            </a:r>
          </a:p>
        </p:txBody>
      </p:sp>
    </p:spTree>
    <p:extLst>
      <p:ext uri="{BB962C8B-B14F-4D97-AF65-F5344CB8AC3E}">
        <p14:creationId xmlns:p14="http://schemas.microsoft.com/office/powerpoint/2010/main" val="2313388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8FDD33F7-96DE-448E-8FEB-F5EEFF844183}"/>
              </a:ext>
            </a:extLst>
          </p:cNvPr>
          <p:cNvPicPr>
            <a:picLocks noChangeAspect="1"/>
          </p:cNvPicPr>
          <p:nvPr/>
        </p:nvPicPr>
        <p:blipFill>
          <a:blip r:embed="rId2"/>
          <a:stretch>
            <a:fillRect/>
          </a:stretch>
        </p:blipFill>
        <p:spPr>
          <a:xfrm>
            <a:off x="907256" y="1453753"/>
            <a:ext cx="7329488" cy="2235994"/>
          </a:xfrm>
          <a:prstGeom prst="rect">
            <a:avLst/>
          </a:prstGeom>
        </p:spPr>
      </p:pic>
      <p:sp>
        <p:nvSpPr>
          <p:cNvPr id="5" name="Tekstvak 4">
            <a:extLst>
              <a:ext uri="{FF2B5EF4-FFF2-40B4-BE49-F238E27FC236}">
                <a16:creationId xmlns:a16="http://schemas.microsoft.com/office/drawing/2014/main" id="{9373AD81-91A9-40E9-995C-CF3DE6A1115B}"/>
              </a:ext>
            </a:extLst>
          </p:cNvPr>
          <p:cNvSpPr txBox="1"/>
          <p:nvPr/>
        </p:nvSpPr>
        <p:spPr>
          <a:xfrm>
            <a:off x="2793207" y="4572000"/>
            <a:ext cx="6079331" cy="300082"/>
          </a:xfrm>
          <a:prstGeom prst="rect">
            <a:avLst/>
          </a:prstGeom>
          <a:solidFill>
            <a:schemeClr val="accent3"/>
          </a:solidFill>
        </p:spPr>
        <p:txBody>
          <a:bodyPr wrap="square" rtlCol="0">
            <a:spAutoFit/>
          </a:bodyPr>
          <a:lstStyle/>
          <a:p>
            <a:pPr defTabSz="685800">
              <a:buClrTx/>
            </a:pPr>
            <a:r>
              <a:rPr lang="nl-BE" sz="1350" kern="1200" dirty="0">
                <a:solidFill>
                  <a:srgbClr val="373636"/>
                </a:solidFill>
                <a:latin typeface="FlandersArtSerif-Regular"/>
                <a:ea typeface="+mn-ea"/>
                <a:cs typeface="+mn-cs"/>
              </a:rPr>
              <a:t>Verder te bespreken, aan te vullen en te valideren tijdens de business workshop</a:t>
            </a:r>
          </a:p>
        </p:txBody>
      </p:sp>
      <p:sp>
        <p:nvSpPr>
          <p:cNvPr id="8" name="Google Shape;242;g71eeb774cb_0_278">
            <a:extLst>
              <a:ext uri="{FF2B5EF4-FFF2-40B4-BE49-F238E27FC236}">
                <a16:creationId xmlns:a16="http://schemas.microsoft.com/office/drawing/2014/main" id="{6237394F-8999-4704-91B9-6C9C880D55FB}"/>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Entiteiten binnen scope OSLO traject</a:t>
            </a:r>
          </a:p>
        </p:txBody>
      </p:sp>
    </p:spTree>
    <p:extLst>
      <p:ext uri="{BB962C8B-B14F-4D97-AF65-F5344CB8AC3E}">
        <p14:creationId xmlns:p14="http://schemas.microsoft.com/office/powerpoint/2010/main" val="31579638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4;p3">
            <a:extLst>
              <a:ext uri="{FF2B5EF4-FFF2-40B4-BE49-F238E27FC236}">
                <a16:creationId xmlns:a16="http://schemas.microsoft.com/office/drawing/2014/main" id="{1368FAB8-B93E-4154-B604-3C1CD73677B3}"/>
              </a:ext>
            </a:extLst>
          </p:cNvPr>
          <p:cNvPicPr preferRelativeResize="0"/>
          <p:nvPr/>
        </p:nvPicPr>
        <p:blipFill rotWithShape="1">
          <a:blip r:embed="rId2">
            <a:alphaModFix/>
          </a:blip>
          <a:srcRect/>
          <a:stretch/>
        </p:blipFill>
        <p:spPr>
          <a:xfrm>
            <a:off x="1966437" y="640339"/>
            <a:ext cx="4953476" cy="4503161"/>
          </a:xfrm>
          <a:prstGeom prst="rect">
            <a:avLst/>
          </a:prstGeom>
          <a:noFill/>
          <a:ln>
            <a:noFill/>
          </a:ln>
        </p:spPr>
      </p:pic>
      <p:sp>
        <p:nvSpPr>
          <p:cNvPr id="7" name="Google Shape;242;g71eeb774cb_0_278">
            <a:extLst>
              <a:ext uri="{FF2B5EF4-FFF2-40B4-BE49-F238E27FC236}">
                <a16:creationId xmlns:a16="http://schemas.microsoft.com/office/drawing/2014/main" id="{A9D2283A-3ECB-4E1C-9C47-23A7C41B2E9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Vragen?</a:t>
            </a:r>
          </a:p>
        </p:txBody>
      </p:sp>
    </p:spTree>
    <p:extLst>
      <p:ext uri="{BB962C8B-B14F-4D97-AF65-F5344CB8AC3E}">
        <p14:creationId xmlns:p14="http://schemas.microsoft.com/office/powerpoint/2010/main" val="7417674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on.com : Neewer 12''X11''/30cm X 27cm Wooden Director's Film Movie  Slateboard Clapper Board : Camera &amp; Photo">
            <a:extLst>
              <a:ext uri="{FF2B5EF4-FFF2-40B4-BE49-F238E27FC236}">
                <a16:creationId xmlns:a16="http://schemas.microsoft.com/office/drawing/2014/main" id="{CEFEA65B-7AA3-4A51-8200-16CBC6F12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127" y="665739"/>
            <a:ext cx="3223746" cy="381202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2;g71eeb774cb_0_278">
            <a:extLst>
              <a:ext uri="{FF2B5EF4-FFF2-40B4-BE49-F238E27FC236}">
                <a16:creationId xmlns:a16="http://schemas.microsoft.com/office/drawing/2014/main" id="{2DBDF802-D34B-4CB6-A559-55DDCE7E67A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Opname?</a:t>
            </a:r>
          </a:p>
        </p:txBody>
      </p:sp>
    </p:spTree>
    <p:extLst>
      <p:ext uri="{BB962C8B-B14F-4D97-AF65-F5344CB8AC3E}">
        <p14:creationId xmlns:p14="http://schemas.microsoft.com/office/powerpoint/2010/main" val="40510074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b="1">
                <a:solidFill>
                  <a:schemeClr val="accent6">
                    <a:lumMod val="50000"/>
                  </a:schemeClr>
                </a:solidFill>
                <a:ea typeface="+mn-lt"/>
                <a:cs typeface="+mn-lt"/>
              </a:rPr>
              <a:t>Bedankt!</a:t>
            </a:r>
            <a:endParaRPr lang="en-US" sz="4800"/>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874171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a:solidFill>
                  <a:schemeClr val="accent6">
                    <a:lumMod val="50000"/>
                  </a:schemeClr>
                </a:solidFill>
                <a:ea typeface="+mn-lt"/>
                <a:cs typeface="+mn-lt"/>
              </a:rPr>
              <a:t>ANNEX: Hoe kan ik zo een applicatieprofiel raadplegen?</a:t>
            </a:r>
            <a:endParaRPr lang="nl-NL" dirty="0">
              <a:solidFill>
                <a:schemeClr val="accent6">
                  <a:lumMod val="50000"/>
                </a:schemeClr>
              </a:solidFill>
            </a:endParaRPr>
          </a:p>
          <a:p>
            <a:endParaRPr lang="en-US" dirty="0"/>
          </a:p>
        </p:txBody>
      </p:sp>
      <p:sp>
        <p:nvSpPr>
          <p:cNvPr id="2" name="Rechthoek 1">
            <a:extLst>
              <a:ext uri="{FF2B5EF4-FFF2-40B4-BE49-F238E27FC236}">
                <a16:creationId xmlns:a16="http://schemas.microsoft.com/office/drawing/2014/main" id="{DDEC6FA8-ADC6-4444-9B0E-7469766E6FD1}"/>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209838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pPr marL="560070" indent="-457200">
              <a:buFont typeface="+mj-lt"/>
              <a:buAutoNum type="arabicPeriod"/>
            </a:pPr>
            <a:r>
              <a:rPr lang="nl-NL" dirty="0">
                <a:latin typeface="FlandersArtSans-Regular"/>
              </a:rPr>
              <a:t>Surf naar </a:t>
            </a:r>
            <a:r>
              <a:rPr lang="nl-BE" dirty="0">
                <a:hlinkClick r:id="rId2"/>
              </a:rPr>
              <a:t>https://data.vlaanderen.be/</a:t>
            </a:r>
            <a:endParaRPr lang="nl-BE" dirty="0"/>
          </a:p>
          <a:p>
            <a:pPr marL="1017270" lvl="1" indent="-457200">
              <a:buFont typeface="+mj-lt"/>
              <a:buAutoNum type="alphaLcPeriod"/>
            </a:pPr>
            <a:r>
              <a:rPr lang="nl-BE" dirty="0"/>
              <a:t>En klik op “Applicatieprofielen”</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Waar vind ik een applicatieprofiel?</a:t>
            </a:r>
          </a:p>
        </p:txBody>
      </p:sp>
    </p:spTree>
    <p:extLst>
      <p:ext uri="{BB962C8B-B14F-4D97-AF65-F5344CB8AC3E}">
        <p14:creationId xmlns:p14="http://schemas.microsoft.com/office/powerpoint/2010/main" val="37752725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Waar vind ik een applicatieprofiel?</a:t>
            </a:r>
          </a:p>
        </p:txBody>
      </p:sp>
      <p:grpSp>
        <p:nvGrpSpPr>
          <p:cNvPr id="8" name="Group 7">
            <a:extLst>
              <a:ext uri="{FF2B5EF4-FFF2-40B4-BE49-F238E27FC236}">
                <a16:creationId xmlns:a16="http://schemas.microsoft.com/office/drawing/2014/main" id="{0EA3DCDE-7E8B-4899-80AA-F3CBCFD4783D}"/>
              </a:ext>
            </a:extLst>
          </p:cNvPr>
          <p:cNvGrpSpPr/>
          <p:nvPr/>
        </p:nvGrpSpPr>
        <p:grpSpPr>
          <a:xfrm>
            <a:off x="1382485" y="1993414"/>
            <a:ext cx="6277429" cy="2342472"/>
            <a:chOff x="1433285" y="2153071"/>
            <a:chExt cx="6277429" cy="2342472"/>
          </a:xfrm>
        </p:grpSpPr>
        <p:pic>
          <p:nvPicPr>
            <p:cNvPr id="9" name="Picture 8">
              <a:extLst>
                <a:ext uri="{FF2B5EF4-FFF2-40B4-BE49-F238E27FC236}">
                  <a16:creationId xmlns:a16="http://schemas.microsoft.com/office/drawing/2014/main" id="{C9C04567-6074-4117-A57F-1270EC854C91}"/>
                </a:ext>
              </a:extLst>
            </p:cNvPr>
            <p:cNvPicPr>
              <a:picLocks noChangeAspect="1"/>
            </p:cNvPicPr>
            <p:nvPr/>
          </p:nvPicPr>
          <p:blipFill>
            <a:blip r:embed="rId2"/>
            <a:stretch>
              <a:fillRect/>
            </a:stretch>
          </p:blipFill>
          <p:spPr>
            <a:xfrm>
              <a:off x="1433285" y="2153071"/>
              <a:ext cx="6277429" cy="2342472"/>
            </a:xfrm>
            <a:prstGeom prst="rect">
              <a:avLst/>
            </a:prstGeom>
          </p:spPr>
        </p:pic>
        <p:sp>
          <p:nvSpPr>
            <p:cNvPr id="10" name="Rectangle 9">
              <a:extLst>
                <a:ext uri="{FF2B5EF4-FFF2-40B4-BE49-F238E27FC236}">
                  <a16:creationId xmlns:a16="http://schemas.microsoft.com/office/drawing/2014/main" id="{606B0771-7CAF-40E8-B13B-E6FD027451E3}"/>
                </a:ext>
              </a:extLst>
            </p:cNvPr>
            <p:cNvSpPr/>
            <p:nvPr/>
          </p:nvSpPr>
          <p:spPr>
            <a:xfrm>
              <a:off x="5246915" y="2960914"/>
              <a:ext cx="136434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2511867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Locatie</a:t>
            </a:r>
          </a:p>
        </p:txBody>
      </p:sp>
      <p:grpSp>
        <p:nvGrpSpPr>
          <p:cNvPr id="56" name="Group 55">
            <a:extLst>
              <a:ext uri="{FF2B5EF4-FFF2-40B4-BE49-F238E27FC236}">
                <a16:creationId xmlns:a16="http://schemas.microsoft.com/office/drawing/2014/main" id="{55AC24A2-4F3B-49A1-AB11-BBB1F19A66D6}"/>
              </a:ext>
            </a:extLst>
          </p:cNvPr>
          <p:cNvGrpSpPr/>
          <p:nvPr/>
        </p:nvGrpSpPr>
        <p:grpSpPr>
          <a:xfrm>
            <a:off x="401325" y="1150763"/>
            <a:ext cx="8472375" cy="1024579"/>
            <a:chOff x="401325" y="1150763"/>
            <a:chExt cx="8472375" cy="1024579"/>
          </a:xfrm>
        </p:grpSpPr>
        <p:sp>
          <p:nvSpPr>
            <p:cNvPr id="12" name="Google Shape;420;p57">
              <a:extLst>
                <a:ext uri="{FF2B5EF4-FFF2-40B4-BE49-F238E27FC236}">
                  <a16:creationId xmlns:a16="http://schemas.microsoft.com/office/drawing/2014/main" id="{1F34BBF5-ED53-4D04-9727-5D34F5F63311}"/>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13" name="Google Shape;421;p57">
              <a:extLst>
                <a:ext uri="{FF2B5EF4-FFF2-40B4-BE49-F238E27FC236}">
                  <a16:creationId xmlns:a16="http://schemas.microsoft.com/office/drawing/2014/main" id="{B547A166-7B1D-4A84-9BF3-3505FD32B028}"/>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a:solidFill>
                    <a:srgbClr val="FFFFFF"/>
                  </a:solidFill>
                </a:rPr>
                <a:t>1</a:t>
              </a:r>
              <a:endParaRPr sz="1050"/>
            </a:p>
          </p:txBody>
        </p:sp>
        <p:sp>
          <p:nvSpPr>
            <p:cNvPr id="14" name="Google Shape;422;p57">
              <a:extLst>
                <a:ext uri="{FF2B5EF4-FFF2-40B4-BE49-F238E27FC236}">
                  <a16:creationId xmlns:a16="http://schemas.microsoft.com/office/drawing/2014/main" id="{DA0B451D-F0F6-48CF-849C-507545020965}"/>
                </a:ext>
              </a:extLst>
            </p:cNvPr>
            <p:cNvSpPr txBox="1"/>
            <p:nvPr/>
          </p:nvSpPr>
          <p:spPr>
            <a:xfrm>
              <a:off x="755577" y="1164290"/>
              <a:ext cx="2967337"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BodemSite</a:t>
              </a:r>
              <a:r>
                <a:rPr lang="en-US" sz="1050" b="1" dirty="0"/>
                <a:t> </a:t>
              </a:r>
              <a:r>
                <a:rPr lang="en-US" sz="1050" b="1" dirty="0">
                  <a:sym typeface="Wingdings" panose="05000000000000000000" pitchFamily="2" charset="2"/>
                </a:rPr>
                <a:t> INSPIRE </a:t>
              </a:r>
              <a:r>
                <a:rPr lang="en-US" sz="1050" b="1" dirty="0" err="1">
                  <a:sym typeface="Wingdings" panose="05000000000000000000" pitchFamily="2" charset="2"/>
                </a:rPr>
                <a:t>SO</a:t>
              </a:r>
              <a:r>
                <a:rPr lang="en-US" sz="1050" b="1" err="1">
                  <a:sym typeface="Wingdings" panose="05000000000000000000" pitchFamily="2" charset="2"/>
                </a:rPr>
                <a:t>.</a:t>
              </a:r>
              <a:r>
                <a:rPr lang="en-US" sz="1050" b="1">
                  <a:sym typeface="Wingdings" panose="05000000000000000000" pitchFamily="2" charset="2"/>
                </a:rPr>
                <a:t>SoilSite</a:t>
              </a:r>
              <a:r>
                <a:rPr lang="en-US" sz="1050" b="1"/>
                <a:t> </a:t>
              </a:r>
              <a:endParaRPr sz="1050" b="1" dirty="0"/>
            </a:p>
          </p:txBody>
        </p:sp>
        <p:sp>
          <p:nvSpPr>
            <p:cNvPr id="38" name="TextBox 37">
              <a:extLst>
                <a:ext uri="{FF2B5EF4-FFF2-40B4-BE49-F238E27FC236}">
                  <a16:creationId xmlns:a16="http://schemas.microsoft.com/office/drawing/2014/main" id="{4EE261F0-5A6E-4D47-9AE9-9C0DF2EFEFB3}"/>
                </a:ext>
              </a:extLst>
            </p:cNvPr>
            <p:cNvSpPr txBox="1"/>
            <p:nvPr/>
          </p:nvSpPr>
          <p:spPr>
            <a:xfrm>
              <a:off x="733806" y="1394886"/>
              <a:ext cx="8118123" cy="246221"/>
            </a:xfrm>
            <a:prstGeom prst="rect">
              <a:avLst/>
            </a:prstGeom>
            <a:noFill/>
          </p:spPr>
          <p:txBody>
            <a:bodyPr wrap="square" rtlCol="0">
              <a:spAutoFit/>
            </a:bodyPr>
            <a:lstStyle/>
            <a:p>
              <a:r>
                <a:rPr lang="nl-BE" sz="1000">
                  <a:solidFill>
                    <a:schemeClr val="tx1"/>
                  </a:solidFill>
                  <a:latin typeface="FlandersArtSans-Regular" panose="020B0604020202020204" charset="0"/>
                </a:rPr>
                <a:t>Area within a larger survey, study or monitored area, where a specific soil investigation is carried out.</a:t>
              </a:r>
            </a:p>
          </p:txBody>
        </p:sp>
      </p:grpSp>
      <p:grpSp>
        <p:nvGrpSpPr>
          <p:cNvPr id="57" name="Group 56">
            <a:extLst>
              <a:ext uri="{FF2B5EF4-FFF2-40B4-BE49-F238E27FC236}">
                <a16:creationId xmlns:a16="http://schemas.microsoft.com/office/drawing/2014/main" id="{9A74F59B-AB2A-4D2E-931D-2B37D9519965}"/>
              </a:ext>
            </a:extLst>
          </p:cNvPr>
          <p:cNvGrpSpPr/>
          <p:nvPr/>
        </p:nvGrpSpPr>
        <p:grpSpPr>
          <a:xfrm>
            <a:off x="401325" y="2233279"/>
            <a:ext cx="8472375" cy="1024579"/>
            <a:chOff x="401325" y="1150763"/>
            <a:chExt cx="8472375" cy="1024579"/>
          </a:xfrm>
        </p:grpSpPr>
        <p:sp>
          <p:nvSpPr>
            <p:cNvPr id="58" name="Google Shape;420;p57">
              <a:extLst>
                <a:ext uri="{FF2B5EF4-FFF2-40B4-BE49-F238E27FC236}">
                  <a16:creationId xmlns:a16="http://schemas.microsoft.com/office/drawing/2014/main" id="{A4DD0F73-97C9-49FB-BBA5-7F196585CF45}"/>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59" name="Google Shape;421;p57">
              <a:extLst>
                <a:ext uri="{FF2B5EF4-FFF2-40B4-BE49-F238E27FC236}">
                  <a16:creationId xmlns:a16="http://schemas.microsoft.com/office/drawing/2014/main" id="{B3B6B61C-3F6D-4E29-BAEB-6726484B8466}"/>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2</a:t>
              </a:r>
              <a:endParaRPr sz="1050" dirty="0"/>
            </a:p>
          </p:txBody>
        </p:sp>
        <p:sp>
          <p:nvSpPr>
            <p:cNvPr id="60" name="Google Shape;422;p57">
              <a:extLst>
                <a:ext uri="{FF2B5EF4-FFF2-40B4-BE49-F238E27FC236}">
                  <a16:creationId xmlns:a16="http://schemas.microsoft.com/office/drawing/2014/main" id="{72DB9266-50CB-42D8-BF83-DD6843E80C05}"/>
                </a:ext>
              </a:extLst>
            </p:cNvPr>
            <p:cNvSpPr txBox="1"/>
            <p:nvPr/>
          </p:nvSpPr>
          <p:spPr>
            <a:xfrm>
              <a:off x="755577" y="1164290"/>
              <a:ext cx="3816422"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BodemLocatie</a:t>
              </a:r>
              <a:r>
                <a:rPr lang="en-US" sz="1050" b="1" dirty="0"/>
                <a:t> </a:t>
              </a:r>
              <a:r>
                <a:rPr lang="en-US" sz="1050" b="1" dirty="0">
                  <a:sym typeface="Wingdings" panose="05000000000000000000" pitchFamily="2" charset="2"/>
                </a:rPr>
                <a:t> INSPIRE </a:t>
              </a:r>
              <a:r>
                <a:rPr lang="en-US" sz="1050" b="1">
                  <a:sym typeface="Wingdings" panose="05000000000000000000" pitchFamily="2" charset="2"/>
                </a:rPr>
                <a:t>SO.SoilPlot</a:t>
              </a:r>
              <a:endParaRPr sz="1050" b="1" dirty="0"/>
            </a:p>
          </p:txBody>
        </p:sp>
        <p:sp>
          <p:nvSpPr>
            <p:cNvPr id="61" name="TextBox 60">
              <a:extLst>
                <a:ext uri="{FF2B5EF4-FFF2-40B4-BE49-F238E27FC236}">
                  <a16:creationId xmlns:a16="http://schemas.microsoft.com/office/drawing/2014/main" id="{BC6633F0-12EB-41CA-BB67-1C8D45D2516A}"/>
                </a:ext>
              </a:extLst>
            </p:cNvPr>
            <p:cNvSpPr txBox="1"/>
            <p:nvPr/>
          </p:nvSpPr>
          <p:spPr>
            <a:xfrm>
              <a:off x="733806" y="1394886"/>
              <a:ext cx="8118123" cy="246221"/>
            </a:xfrm>
            <a:prstGeom prst="rect">
              <a:avLst/>
            </a:prstGeom>
            <a:noFill/>
          </p:spPr>
          <p:txBody>
            <a:bodyPr wrap="square" rtlCol="0">
              <a:spAutoFit/>
            </a:bodyPr>
            <a:lstStyle/>
            <a:p>
              <a:r>
                <a:rPr lang="nl-BE" sz="1000">
                  <a:solidFill>
                    <a:schemeClr val="tx1"/>
                  </a:solidFill>
                  <a:latin typeface="FlandersArtSans-Regular" panose="020B0604020202020204" charset="0"/>
                </a:rPr>
                <a:t>Spot where a specific soil investigation is carried out.</a:t>
              </a:r>
            </a:p>
          </p:txBody>
        </p:sp>
      </p:grpSp>
      <p:grpSp>
        <p:nvGrpSpPr>
          <p:cNvPr id="62" name="Group 61">
            <a:extLst>
              <a:ext uri="{FF2B5EF4-FFF2-40B4-BE49-F238E27FC236}">
                <a16:creationId xmlns:a16="http://schemas.microsoft.com/office/drawing/2014/main" id="{90A24025-0ADF-477A-91FE-9F996EB8507C}"/>
              </a:ext>
            </a:extLst>
          </p:cNvPr>
          <p:cNvGrpSpPr/>
          <p:nvPr/>
        </p:nvGrpSpPr>
        <p:grpSpPr>
          <a:xfrm>
            <a:off x="401325" y="3315795"/>
            <a:ext cx="8472375" cy="1024579"/>
            <a:chOff x="401325" y="1150763"/>
            <a:chExt cx="8472375" cy="1024579"/>
          </a:xfrm>
        </p:grpSpPr>
        <p:sp>
          <p:nvSpPr>
            <p:cNvPr id="63" name="Google Shape;420;p57">
              <a:extLst>
                <a:ext uri="{FF2B5EF4-FFF2-40B4-BE49-F238E27FC236}">
                  <a16:creationId xmlns:a16="http://schemas.microsoft.com/office/drawing/2014/main" id="{30E3FF5A-0243-46BA-9943-C348DC171BE6}"/>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64" name="Google Shape;421;p57">
              <a:extLst>
                <a:ext uri="{FF2B5EF4-FFF2-40B4-BE49-F238E27FC236}">
                  <a16:creationId xmlns:a16="http://schemas.microsoft.com/office/drawing/2014/main" id="{3BE39FEA-1FCA-4C6D-B51D-A55419245EE9}"/>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3</a:t>
              </a:r>
              <a:endParaRPr sz="1050" dirty="0"/>
            </a:p>
          </p:txBody>
        </p:sp>
        <p:sp>
          <p:nvSpPr>
            <p:cNvPr id="65" name="Google Shape;422;p57">
              <a:extLst>
                <a:ext uri="{FF2B5EF4-FFF2-40B4-BE49-F238E27FC236}">
                  <a16:creationId xmlns:a16="http://schemas.microsoft.com/office/drawing/2014/main" id="{484A5136-4E24-49A4-9682-76E67CAA1E21}"/>
                </a:ext>
              </a:extLst>
            </p:cNvPr>
            <p:cNvSpPr txBox="1"/>
            <p:nvPr/>
          </p:nvSpPr>
          <p:spPr>
            <a:xfrm>
              <a:off x="755576" y="1164290"/>
              <a:ext cx="3816423"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GrondwaterLocatie</a:t>
              </a:r>
              <a:endParaRPr sz="1050" b="1" dirty="0"/>
            </a:p>
          </p:txBody>
        </p:sp>
        <p:sp>
          <p:nvSpPr>
            <p:cNvPr id="66" name="TextBox 65">
              <a:extLst>
                <a:ext uri="{FF2B5EF4-FFF2-40B4-BE49-F238E27FC236}">
                  <a16:creationId xmlns:a16="http://schemas.microsoft.com/office/drawing/2014/main" id="{5F83AFE9-DBC2-44E9-830E-FF25FF993FB0}"/>
                </a:ext>
              </a:extLst>
            </p:cNvPr>
            <p:cNvSpPr txBox="1"/>
            <p:nvPr/>
          </p:nvSpPr>
          <p:spPr>
            <a:xfrm>
              <a:off x="733806" y="1394886"/>
              <a:ext cx="8118123" cy="246221"/>
            </a:xfrm>
            <a:prstGeom prst="rect">
              <a:avLst/>
            </a:prstGeom>
            <a:noFill/>
          </p:spPr>
          <p:txBody>
            <a:bodyPr wrap="square" rtlCol="0">
              <a:spAutoFit/>
            </a:bodyPr>
            <a:lstStyle/>
            <a:p>
              <a:r>
                <a:rPr lang="nl-BE" sz="1000" dirty="0">
                  <a:solidFill>
                    <a:schemeClr val="tx1"/>
                  </a:solidFill>
                  <a:latin typeface="FlandersArtSans-Regular" panose="020B0604020202020204" charset="0"/>
                </a:rPr>
                <a:t>Type grondwaterlocatie (e.g</a:t>
              </a:r>
              <a:r>
                <a:rPr lang="nl-BE" sz="1000">
                  <a:solidFill>
                    <a:schemeClr val="tx1"/>
                  </a:solidFill>
                  <a:latin typeface="FlandersArtSans-Regular" panose="020B0604020202020204" charset="0"/>
                </a:rPr>
                <a:t>. Put, natuurlijke winning, ... </a:t>
              </a:r>
              <a:r>
                <a:rPr lang="nl-BE" sz="1000" dirty="0">
                  <a:solidFill>
                    <a:schemeClr val="tx1"/>
                  </a:solidFill>
                  <a:latin typeface="FlandersArtSans-Regular" panose="020B0604020202020204" charset="0"/>
                </a:rPr>
                <a:t>)</a:t>
              </a:r>
            </a:p>
          </p:txBody>
        </p:sp>
      </p:grpSp>
    </p:spTree>
    <p:extLst>
      <p:ext uri="{BB962C8B-B14F-4D97-AF65-F5344CB8AC3E}">
        <p14:creationId xmlns:p14="http://schemas.microsoft.com/office/powerpoint/2010/main" val="29063300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55AC24A2-4F3B-49A1-AB11-BBB1F19A66D6}"/>
              </a:ext>
            </a:extLst>
          </p:cNvPr>
          <p:cNvGrpSpPr/>
          <p:nvPr/>
        </p:nvGrpSpPr>
        <p:grpSpPr>
          <a:xfrm>
            <a:off x="401325" y="1644251"/>
            <a:ext cx="8472375" cy="1024579"/>
            <a:chOff x="401325" y="1150763"/>
            <a:chExt cx="8472375" cy="1024579"/>
          </a:xfrm>
        </p:grpSpPr>
        <p:sp>
          <p:nvSpPr>
            <p:cNvPr id="12" name="Google Shape;420;p57">
              <a:extLst>
                <a:ext uri="{FF2B5EF4-FFF2-40B4-BE49-F238E27FC236}">
                  <a16:creationId xmlns:a16="http://schemas.microsoft.com/office/drawing/2014/main" id="{1F34BBF5-ED53-4D04-9727-5D34F5F63311}"/>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13" name="Google Shape;421;p57">
              <a:extLst>
                <a:ext uri="{FF2B5EF4-FFF2-40B4-BE49-F238E27FC236}">
                  <a16:creationId xmlns:a16="http://schemas.microsoft.com/office/drawing/2014/main" id="{B547A166-7B1D-4A84-9BF3-3505FD32B028}"/>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a:solidFill>
                    <a:srgbClr val="FFFFFF"/>
                  </a:solidFill>
                </a:rPr>
                <a:t>1</a:t>
              </a:r>
              <a:endParaRPr sz="1050"/>
            </a:p>
          </p:txBody>
        </p:sp>
        <p:sp>
          <p:nvSpPr>
            <p:cNvPr id="14" name="Google Shape;422;p57">
              <a:extLst>
                <a:ext uri="{FF2B5EF4-FFF2-40B4-BE49-F238E27FC236}">
                  <a16:creationId xmlns:a16="http://schemas.microsoft.com/office/drawing/2014/main" id="{DA0B451D-F0F6-48CF-849C-507545020965}"/>
                </a:ext>
              </a:extLst>
            </p:cNvPr>
            <p:cNvSpPr txBox="1"/>
            <p:nvPr/>
          </p:nvSpPr>
          <p:spPr>
            <a:xfrm>
              <a:off x="755577" y="1164290"/>
              <a:ext cx="7874421"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Interpretatie</a:t>
              </a:r>
              <a:r>
                <a:rPr lang="en-US" sz="1050" b="1" dirty="0"/>
                <a:t> </a:t>
              </a:r>
              <a:r>
                <a:rPr lang="en-US" sz="1050" b="1" dirty="0">
                  <a:sym typeface="Wingdings" panose="05000000000000000000" pitchFamily="2" charset="2"/>
                </a:rPr>
                <a:t> INSPIRE </a:t>
              </a:r>
              <a:r>
                <a:rPr lang="en-US" sz="1050" b="1" dirty="0" err="1">
                  <a:sym typeface="Wingdings" panose="05000000000000000000" pitchFamily="2" charset="2"/>
                </a:rPr>
                <a:t>GE.MappedInterval</a:t>
              </a:r>
              <a:r>
                <a:rPr lang="en-US" sz="1050" b="1" dirty="0"/>
                <a:t> </a:t>
              </a:r>
              <a:endParaRPr sz="1050" b="1" dirty="0"/>
            </a:p>
          </p:txBody>
        </p:sp>
        <p:sp>
          <p:nvSpPr>
            <p:cNvPr id="38" name="TextBox 37">
              <a:extLst>
                <a:ext uri="{FF2B5EF4-FFF2-40B4-BE49-F238E27FC236}">
                  <a16:creationId xmlns:a16="http://schemas.microsoft.com/office/drawing/2014/main" id="{4EE261F0-5A6E-4D47-9AE9-9C0DF2EFEFB3}"/>
                </a:ext>
              </a:extLst>
            </p:cNvPr>
            <p:cNvSpPr txBox="1"/>
            <p:nvPr/>
          </p:nvSpPr>
          <p:spPr>
            <a:xfrm>
              <a:off x="733806" y="1394886"/>
              <a:ext cx="8118123" cy="707886"/>
            </a:xfrm>
            <a:prstGeom prst="rect">
              <a:avLst/>
            </a:prstGeom>
            <a:noFill/>
          </p:spPr>
          <p:txBody>
            <a:bodyPr wrap="square" rtlCol="0">
              <a:spAutoFit/>
            </a:bodyPr>
            <a:lstStyle/>
            <a:p>
              <a:r>
                <a:rPr lang="nl-BE" sz="1000" dirty="0">
                  <a:solidFill>
                    <a:schemeClr val="tx1"/>
                  </a:solidFill>
                  <a:latin typeface="FlandersArtSans-Regular" panose="020B0604020202020204" charset="0"/>
                </a:rPr>
                <a:t>A special kind of mapped feature whose shape is a 1-D interval and which uses the SRS of the containing borehole.</a:t>
              </a:r>
            </a:p>
            <a:p>
              <a:r>
                <a:rPr lang="nl-BE" sz="1000" b="1" dirty="0">
                  <a:solidFill>
                    <a:schemeClr val="tx1"/>
                  </a:solidFill>
                  <a:latin typeface="FlandersArtSans-Regular" panose="020B0604020202020204" charset="0"/>
                </a:rPr>
                <a:t>MappedFeature</a:t>
              </a:r>
              <a:r>
                <a:rPr lang="nl-BE" sz="1000" dirty="0">
                  <a:solidFill>
                    <a:schemeClr val="tx1"/>
                  </a:solidFill>
                  <a:latin typeface="FlandersArtSans-Regular" panose="020B0604020202020204" charset="0"/>
                </a:rPr>
                <a:t> = is a part of a geological interpretation. It provides a link between a notional feature (description package) and one spatial representation of it, or part of it (exposures, surface traces and intercepts ... ) which forms the specific bounded occurence, such as an outcrop or map polygon.</a:t>
              </a:r>
            </a:p>
          </p:txBody>
        </p:sp>
      </p:grpSp>
      <p:grpSp>
        <p:nvGrpSpPr>
          <p:cNvPr id="57" name="Group 56">
            <a:extLst>
              <a:ext uri="{FF2B5EF4-FFF2-40B4-BE49-F238E27FC236}">
                <a16:creationId xmlns:a16="http://schemas.microsoft.com/office/drawing/2014/main" id="{9A74F59B-AB2A-4D2E-931D-2B37D9519965}"/>
              </a:ext>
            </a:extLst>
          </p:cNvPr>
          <p:cNvGrpSpPr/>
          <p:nvPr/>
        </p:nvGrpSpPr>
        <p:grpSpPr>
          <a:xfrm>
            <a:off x="401325" y="2726767"/>
            <a:ext cx="8472375" cy="1024579"/>
            <a:chOff x="401325" y="1150763"/>
            <a:chExt cx="8472375" cy="1024579"/>
          </a:xfrm>
        </p:grpSpPr>
        <p:sp>
          <p:nvSpPr>
            <p:cNvPr id="58" name="Google Shape;420;p57">
              <a:extLst>
                <a:ext uri="{FF2B5EF4-FFF2-40B4-BE49-F238E27FC236}">
                  <a16:creationId xmlns:a16="http://schemas.microsoft.com/office/drawing/2014/main" id="{A4DD0F73-97C9-49FB-BBA5-7F196585CF45}"/>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59" name="Google Shape;421;p57">
              <a:extLst>
                <a:ext uri="{FF2B5EF4-FFF2-40B4-BE49-F238E27FC236}">
                  <a16:creationId xmlns:a16="http://schemas.microsoft.com/office/drawing/2014/main" id="{B3B6B61C-3F6D-4E29-BAEB-6726484B8466}"/>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2</a:t>
              </a:r>
              <a:endParaRPr sz="1050" dirty="0"/>
            </a:p>
          </p:txBody>
        </p:sp>
        <p:sp>
          <p:nvSpPr>
            <p:cNvPr id="60" name="Google Shape;422;p57">
              <a:extLst>
                <a:ext uri="{FF2B5EF4-FFF2-40B4-BE49-F238E27FC236}">
                  <a16:creationId xmlns:a16="http://schemas.microsoft.com/office/drawing/2014/main" id="{72DB9266-50CB-42D8-BF83-DD6843E80C05}"/>
                </a:ext>
              </a:extLst>
            </p:cNvPr>
            <p:cNvSpPr txBox="1"/>
            <p:nvPr/>
          </p:nvSpPr>
          <p:spPr>
            <a:xfrm>
              <a:off x="755577" y="1164290"/>
              <a:ext cx="3816422"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Interpretatie</a:t>
              </a:r>
              <a:r>
                <a:rPr lang="en-US" sz="1050" b="1" dirty="0"/>
                <a:t> </a:t>
              </a:r>
              <a:r>
                <a:rPr lang="en-US" sz="1050" b="1" dirty="0">
                  <a:sym typeface="Wingdings" panose="05000000000000000000" pitchFamily="2" charset="2"/>
                </a:rPr>
                <a:t> DOV</a:t>
              </a:r>
              <a:endParaRPr sz="1050" b="1" dirty="0"/>
            </a:p>
          </p:txBody>
        </p:sp>
        <p:sp>
          <p:nvSpPr>
            <p:cNvPr id="61" name="TextBox 60">
              <a:extLst>
                <a:ext uri="{FF2B5EF4-FFF2-40B4-BE49-F238E27FC236}">
                  <a16:creationId xmlns:a16="http://schemas.microsoft.com/office/drawing/2014/main" id="{BC6633F0-12EB-41CA-BB67-1C8D45D2516A}"/>
                </a:ext>
              </a:extLst>
            </p:cNvPr>
            <p:cNvSpPr txBox="1"/>
            <p:nvPr/>
          </p:nvSpPr>
          <p:spPr>
            <a:xfrm>
              <a:off x="733806" y="1394886"/>
              <a:ext cx="8118123" cy="400110"/>
            </a:xfrm>
            <a:prstGeom prst="rect">
              <a:avLst/>
            </a:prstGeom>
            <a:noFill/>
          </p:spPr>
          <p:txBody>
            <a:bodyPr wrap="square" rtlCol="0">
              <a:spAutoFit/>
            </a:bodyPr>
            <a:lstStyle/>
            <a:p>
              <a:r>
                <a:rPr lang="nl-BE" sz="1000" dirty="0">
                  <a:solidFill>
                    <a:schemeClr val="tx1"/>
                  </a:solidFill>
                  <a:latin typeface="FlandersArtSans-Regular" panose="020B0604020202020204" charset="0"/>
                </a:rPr>
                <a:t>Een interpretatie is een beschrijving van de ondergrond op een bepaalde locatie in Vlaanderen. Om de ondergrond te beschrijven wordt deze in functie van de diepte onderverdeeld in discrete delen. </a:t>
              </a:r>
            </a:p>
          </p:txBody>
        </p:sp>
      </p:grpSp>
      <p:sp>
        <p:nvSpPr>
          <p:cNvPr id="15" name="Google Shape;242;g71eeb774cb_0_278">
            <a:extLst>
              <a:ext uri="{FF2B5EF4-FFF2-40B4-BE49-F238E27FC236}">
                <a16:creationId xmlns:a16="http://schemas.microsoft.com/office/drawing/2014/main" id="{139BAF53-3B64-4457-8B1D-B164DA87E350}"/>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10484928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55AC24A2-4F3B-49A1-AB11-BBB1F19A66D6}"/>
              </a:ext>
            </a:extLst>
          </p:cNvPr>
          <p:cNvGrpSpPr/>
          <p:nvPr/>
        </p:nvGrpSpPr>
        <p:grpSpPr>
          <a:xfrm>
            <a:off x="401325" y="1150763"/>
            <a:ext cx="8472375" cy="1024579"/>
            <a:chOff x="401325" y="1150763"/>
            <a:chExt cx="8472375" cy="1024579"/>
          </a:xfrm>
        </p:grpSpPr>
        <p:sp>
          <p:nvSpPr>
            <p:cNvPr id="12" name="Google Shape;420;p57">
              <a:extLst>
                <a:ext uri="{FF2B5EF4-FFF2-40B4-BE49-F238E27FC236}">
                  <a16:creationId xmlns:a16="http://schemas.microsoft.com/office/drawing/2014/main" id="{1F34BBF5-ED53-4D04-9727-5D34F5F63311}"/>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13" name="Google Shape;421;p57">
              <a:extLst>
                <a:ext uri="{FF2B5EF4-FFF2-40B4-BE49-F238E27FC236}">
                  <a16:creationId xmlns:a16="http://schemas.microsoft.com/office/drawing/2014/main" id="{B547A166-7B1D-4A84-9BF3-3505FD32B028}"/>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3</a:t>
              </a:r>
              <a:endParaRPr sz="1050" dirty="0"/>
            </a:p>
          </p:txBody>
        </p:sp>
        <p:sp>
          <p:nvSpPr>
            <p:cNvPr id="14" name="Google Shape;422;p57">
              <a:extLst>
                <a:ext uri="{FF2B5EF4-FFF2-40B4-BE49-F238E27FC236}">
                  <a16:creationId xmlns:a16="http://schemas.microsoft.com/office/drawing/2014/main" id="{DA0B451D-F0F6-48CF-849C-507545020965}"/>
                </a:ext>
              </a:extLst>
            </p:cNvPr>
            <p:cNvSpPr txBox="1"/>
            <p:nvPr/>
          </p:nvSpPr>
          <p:spPr>
            <a:xfrm>
              <a:off x="755577" y="1164290"/>
              <a:ext cx="7874421"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DiepteInterval</a:t>
              </a:r>
              <a:r>
                <a:rPr lang="en-US" sz="1050" b="1" dirty="0"/>
                <a:t> </a:t>
              </a:r>
              <a:r>
                <a:rPr lang="en-US" sz="1050" b="1" dirty="0">
                  <a:sym typeface="Wingdings" panose="05000000000000000000" pitchFamily="2" charset="2"/>
                </a:rPr>
                <a:t> INSPIRE </a:t>
              </a:r>
              <a:r>
                <a:rPr lang="en-US" sz="1050" b="1" dirty="0" err="1">
                  <a:sym typeface="Wingdings" panose="05000000000000000000" pitchFamily="2" charset="2"/>
                </a:rPr>
                <a:t>SO.SoilHorizon</a:t>
              </a:r>
              <a:endParaRPr lang="en-US" sz="1050" b="1" dirty="0"/>
            </a:p>
          </p:txBody>
        </p:sp>
        <p:sp>
          <p:nvSpPr>
            <p:cNvPr id="38" name="TextBox 37">
              <a:extLst>
                <a:ext uri="{FF2B5EF4-FFF2-40B4-BE49-F238E27FC236}">
                  <a16:creationId xmlns:a16="http://schemas.microsoft.com/office/drawing/2014/main" id="{4EE261F0-5A6E-4D47-9AE9-9C0DF2EFEFB3}"/>
                </a:ext>
              </a:extLst>
            </p:cNvPr>
            <p:cNvSpPr txBox="1"/>
            <p:nvPr/>
          </p:nvSpPr>
          <p:spPr>
            <a:xfrm>
              <a:off x="733806" y="1394886"/>
              <a:ext cx="8118123" cy="553998"/>
            </a:xfrm>
            <a:prstGeom prst="rect">
              <a:avLst/>
            </a:prstGeom>
            <a:noFill/>
          </p:spPr>
          <p:txBody>
            <a:bodyPr wrap="square" rtlCol="0">
              <a:spAutoFit/>
            </a:bodyPr>
            <a:lstStyle/>
            <a:p>
              <a:r>
                <a:rPr lang="nl-BE" sz="1000" dirty="0">
                  <a:solidFill>
                    <a:schemeClr val="tx1"/>
                  </a:solidFill>
                  <a:latin typeface="FlandersArtSans-Regular" panose="020B0604020202020204" charset="0"/>
                </a:rPr>
                <a:t>Domain of a soil with a certain vertical extension, more or less parallel to the surface and homogeneous for most morphological and analytical characteristics, developed in a parent material layer through pedogenic processes or made up of in-situ sedimented organic residues of up-growing plants (peat).</a:t>
              </a:r>
            </a:p>
          </p:txBody>
        </p:sp>
      </p:grpSp>
      <p:grpSp>
        <p:nvGrpSpPr>
          <p:cNvPr id="57" name="Group 56">
            <a:extLst>
              <a:ext uri="{FF2B5EF4-FFF2-40B4-BE49-F238E27FC236}">
                <a16:creationId xmlns:a16="http://schemas.microsoft.com/office/drawing/2014/main" id="{9A74F59B-AB2A-4D2E-931D-2B37D9519965}"/>
              </a:ext>
            </a:extLst>
          </p:cNvPr>
          <p:cNvGrpSpPr/>
          <p:nvPr/>
        </p:nvGrpSpPr>
        <p:grpSpPr>
          <a:xfrm>
            <a:off x="401325" y="2233279"/>
            <a:ext cx="8472375" cy="1024579"/>
            <a:chOff x="401325" y="1150763"/>
            <a:chExt cx="8472375" cy="1024579"/>
          </a:xfrm>
        </p:grpSpPr>
        <p:sp>
          <p:nvSpPr>
            <p:cNvPr id="58" name="Google Shape;420;p57">
              <a:extLst>
                <a:ext uri="{FF2B5EF4-FFF2-40B4-BE49-F238E27FC236}">
                  <a16:creationId xmlns:a16="http://schemas.microsoft.com/office/drawing/2014/main" id="{A4DD0F73-97C9-49FB-BBA5-7F196585CF45}"/>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59" name="Google Shape;421;p57">
              <a:extLst>
                <a:ext uri="{FF2B5EF4-FFF2-40B4-BE49-F238E27FC236}">
                  <a16:creationId xmlns:a16="http://schemas.microsoft.com/office/drawing/2014/main" id="{B3B6B61C-3F6D-4E29-BAEB-6726484B8466}"/>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4</a:t>
              </a:r>
              <a:endParaRPr sz="1050" dirty="0"/>
            </a:p>
          </p:txBody>
        </p:sp>
        <p:sp>
          <p:nvSpPr>
            <p:cNvPr id="60" name="Google Shape;422;p57">
              <a:extLst>
                <a:ext uri="{FF2B5EF4-FFF2-40B4-BE49-F238E27FC236}">
                  <a16:creationId xmlns:a16="http://schemas.microsoft.com/office/drawing/2014/main" id="{72DB9266-50CB-42D8-BF83-DD6843E80C05}"/>
                </a:ext>
              </a:extLst>
            </p:cNvPr>
            <p:cNvSpPr txBox="1"/>
            <p:nvPr/>
          </p:nvSpPr>
          <p:spPr>
            <a:xfrm>
              <a:off x="755577" y="1164290"/>
              <a:ext cx="3816422"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BodemkundigeOpbouw</a:t>
              </a:r>
              <a:r>
                <a:rPr lang="en-US" sz="1050" b="1" dirty="0"/>
                <a:t> </a:t>
              </a:r>
              <a:r>
                <a:rPr lang="en-US" sz="1050" b="1" dirty="0">
                  <a:sym typeface="Wingdings" panose="05000000000000000000" pitchFamily="2" charset="2"/>
                </a:rPr>
                <a:t> DOV</a:t>
              </a:r>
              <a:endParaRPr sz="1050" b="1" dirty="0"/>
            </a:p>
          </p:txBody>
        </p:sp>
        <p:sp>
          <p:nvSpPr>
            <p:cNvPr id="61" name="TextBox 60">
              <a:extLst>
                <a:ext uri="{FF2B5EF4-FFF2-40B4-BE49-F238E27FC236}">
                  <a16:creationId xmlns:a16="http://schemas.microsoft.com/office/drawing/2014/main" id="{BC6633F0-12EB-41CA-BB67-1C8D45D2516A}"/>
                </a:ext>
              </a:extLst>
            </p:cNvPr>
            <p:cNvSpPr txBox="1"/>
            <p:nvPr/>
          </p:nvSpPr>
          <p:spPr>
            <a:xfrm>
              <a:off x="733806" y="1394886"/>
              <a:ext cx="8118123" cy="246221"/>
            </a:xfrm>
            <a:prstGeom prst="rect">
              <a:avLst/>
            </a:prstGeom>
            <a:noFill/>
          </p:spPr>
          <p:txBody>
            <a:bodyPr wrap="square" rtlCol="0">
              <a:spAutoFit/>
            </a:bodyPr>
            <a:lstStyle/>
            <a:p>
              <a:r>
                <a:rPr lang="nl-BE" sz="1000" dirty="0">
                  <a:solidFill>
                    <a:schemeClr val="tx1"/>
                  </a:solidFill>
                  <a:latin typeface="FlandersArtSans-Regular" panose="020B0604020202020204" charset="0"/>
                </a:rPr>
                <a:t>De bodemkundige opbouw geeft informatie over de lagenbouw van de bodem en in welke bodemlaag gemeten is.</a:t>
              </a:r>
            </a:p>
          </p:txBody>
        </p:sp>
      </p:grpSp>
      <p:grpSp>
        <p:nvGrpSpPr>
          <p:cNvPr id="62" name="Group 61">
            <a:extLst>
              <a:ext uri="{FF2B5EF4-FFF2-40B4-BE49-F238E27FC236}">
                <a16:creationId xmlns:a16="http://schemas.microsoft.com/office/drawing/2014/main" id="{90A24025-0ADF-477A-91FE-9F996EB8507C}"/>
              </a:ext>
            </a:extLst>
          </p:cNvPr>
          <p:cNvGrpSpPr/>
          <p:nvPr/>
        </p:nvGrpSpPr>
        <p:grpSpPr>
          <a:xfrm>
            <a:off x="401325" y="3315795"/>
            <a:ext cx="8472375" cy="1024579"/>
            <a:chOff x="401325" y="1150763"/>
            <a:chExt cx="8472375" cy="1024579"/>
          </a:xfrm>
        </p:grpSpPr>
        <p:sp>
          <p:nvSpPr>
            <p:cNvPr id="63" name="Google Shape;420;p57">
              <a:extLst>
                <a:ext uri="{FF2B5EF4-FFF2-40B4-BE49-F238E27FC236}">
                  <a16:creationId xmlns:a16="http://schemas.microsoft.com/office/drawing/2014/main" id="{30E3FF5A-0243-46BA-9943-C348DC171BE6}"/>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64" name="Google Shape;421;p57">
              <a:extLst>
                <a:ext uri="{FF2B5EF4-FFF2-40B4-BE49-F238E27FC236}">
                  <a16:creationId xmlns:a16="http://schemas.microsoft.com/office/drawing/2014/main" id="{3BE39FEA-1FCA-4C6D-B51D-A55419245EE9}"/>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5</a:t>
              </a:r>
              <a:endParaRPr sz="1050" dirty="0"/>
            </a:p>
          </p:txBody>
        </p:sp>
        <p:sp>
          <p:nvSpPr>
            <p:cNvPr id="65" name="Google Shape;422;p57">
              <a:extLst>
                <a:ext uri="{FF2B5EF4-FFF2-40B4-BE49-F238E27FC236}">
                  <a16:creationId xmlns:a16="http://schemas.microsoft.com/office/drawing/2014/main" id="{484A5136-4E24-49A4-9682-76E67CAA1E21}"/>
                </a:ext>
              </a:extLst>
            </p:cNvPr>
            <p:cNvSpPr txBox="1"/>
            <p:nvPr/>
          </p:nvSpPr>
          <p:spPr>
            <a:xfrm>
              <a:off x="755576" y="1164290"/>
              <a:ext cx="6080653"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BodemkundigeOpbouw</a:t>
              </a:r>
              <a:r>
                <a:rPr lang="en-US" sz="1050" b="1" dirty="0"/>
                <a:t> </a:t>
              </a:r>
              <a:r>
                <a:rPr lang="en-US" sz="1050" b="1" dirty="0">
                  <a:sym typeface="Wingdings" panose="05000000000000000000" pitchFamily="2" charset="2"/>
                </a:rPr>
                <a:t> INSPIRE </a:t>
              </a:r>
              <a:r>
                <a:rPr lang="en-US" sz="1050" b="1" dirty="0" err="1">
                  <a:sym typeface="Wingdings" panose="05000000000000000000" pitchFamily="2" charset="2"/>
                </a:rPr>
                <a:t>SO.SoilProfile</a:t>
              </a:r>
              <a:endParaRPr sz="1050" b="1" dirty="0"/>
            </a:p>
          </p:txBody>
        </p:sp>
        <p:sp>
          <p:nvSpPr>
            <p:cNvPr id="66" name="TextBox 65">
              <a:extLst>
                <a:ext uri="{FF2B5EF4-FFF2-40B4-BE49-F238E27FC236}">
                  <a16:creationId xmlns:a16="http://schemas.microsoft.com/office/drawing/2014/main" id="{5F83AFE9-DBC2-44E9-830E-FF25FF993FB0}"/>
                </a:ext>
              </a:extLst>
            </p:cNvPr>
            <p:cNvSpPr txBox="1"/>
            <p:nvPr/>
          </p:nvSpPr>
          <p:spPr>
            <a:xfrm>
              <a:off x="733806" y="1394886"/>
              <a:ext cx="8118123" cy="400110"/>
            </a:xfrm>
            <a:prstGeom prst="rect">
              <a:avLst/>
            </a:prstGeom>
            <a:noFill/>
          </p:spPr>
          <p:txBody>
            <a:bodyPr wrap="square" rtlCol="0">
              <a:spAutoFit/>
            </a:bodyPr>
            <a:lstStyle/>
            <a:p>
              <a:r>
                <a:rPr lang="nl-BE" sz="1000" dirty="0">
                  <a:solidFill>
                    <a:schemeClr val="tx1"/>
                  </a:solidFill>
                  <a:latin typeface="FlandersArtSans-Regular" panose="020B0604020202020204" charset="0"/>
                </a:rPr>
                <a:t>Description of the soil that is characterized by a vertical succession of profile elements.</a:t>
              </a:r>
            </a:p>
            <a:p>
              <a:r>
                <a:rPr lang="nl-BE" sz="1000" b="1" dirty="0">
                  <a:solidFill>
                    <a:schemeClr val="tx1"/>
                  </a:solidFill>
                  <a:latin typeface="FlandersArtSans-Regular" panose="020B0604020202020204" charset="0"/>
                </a:rPr>
                <a:t>ProfileElement</a:t>
              </a:r>
              <a:r>
                <a:rPr lang="nl-BE" sz="1000" dirty="0">
                  <a:solidFill>
                    <a:schemeClr val="tx1"/>
                  </a:solidFill>
                  <a:latin typeface="FlandersArtSans-Regular" panose="020B0604020202020204" charset="0"/>
                </a:rPr>
                <a:t> = An abstract spatial object type grouping soil layers and / or horizons for functional/operational aims.</a:t>
              </a:r>
            </a:p>
          </p:txBody>
        </p:sp>
      </p:grpSp>
      <p:sp>
        <p:nvSpPr>
          <p:cNvPr id="18" name="Google Shape;242;g71eeb774cb_0_278">
            <a:extLst>
              <a:ext uri="{FF2B5EF4-FFF2-40B4-BE49-F238E27FC236}">
                <a16:creationId xmlns:a16="http://schemas.microsoft.com/office/drawing/2014/main" id="{638CF320-14CC-41FE-8C10-BB109DE3274B}"/>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583941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Observatie</a:t>
            </a:r>
          </a:p>
        </p:txBody>
      </p:sp>
      <p:grpSp>
        <p:nvGrpSpPr>
          <p:cNvPr id="56" name="Group 55">
            <a:extLst>
              <a:ext uri="{FF2B5EF4-FFF2-40B4-BE49-F238E27FC236}">
                <a16:creationId xmlns:a16="http://schemas.microsoft.com/office/drawing/2014/main" id="{55AC24A2-4F3B-49A1-AB11-BBB1F19A66D6}"/>
              </a:ext>
            </a:extLst>
          </p:cNvPr>
          <p:cNvGrpSpPr/>
          <p:nvPr/>
        </p:nvGrpSpPr>
        <p:grpSpPr>
          <a:xfrm>
            <a:off x="401325" y="1150763"/>
            <a:ext cx="8472375" cy="1024579"/>
            <a:chOff x="401325" y="1150763"/>
            <a:chExt cx="8472375" cy="1024579"/>
          </a:xfrm>
        </p:grpSpPr>
        <p:sp>
          <p:nvSpPr>
            <p:cNvPr id="12" name="Google Shape;420;p57">
              <a:extLst>
                <a:ext uri="{FF2B5EF4-FFF2-40B4-BE49-F238E27FC236}">
                  <a16:creationId xmlns:a16="http://schemas.microsoft.com/office/drawing/2014/main" id="{1F34BBF5-ED53-4D04-9727-5D34F5F63311}"/>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13" name="Google Shape;421;p57">
              <a:extLst>
                <a:ext uri="{FF2B5EF4-FFF2-40B4-BE49-F238E27FC236}">
                  <a16:creationId xmlns:a16="http://schemas.microsoft.com/office/drawing/2014/main" id="{B547A166-7B1D-4A84-9BF3-3505FD32B028}"/>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a:solidFill>
                    <a:srgbClr val="FFFFFF"/>
                  </a:solidFill>
                </a:rPr>
                <a:t>1</a:t>
              </a:r>
              <a:endParaRPr sz="1050" dirty="0"/>
            </a:p>
          </p:txBody>
        </p:sp>
        <p:sp>
          <p:nvSpPr>
            <p:cNvPr id="14" name="Google Shape;422;p57">
              <a:extLst>
                <a:ext uri="{FF2B5EF4-FFF2-40B4-BE49-F238E27FC236}">
                  <a16:creationId xmlns:a16="http://schemas.microsoft.com/office/drawing/2014/main" id="{DA0B451D-F0F6-48CF-849C-507545020965}"/>
                </a:ext>
              </a:extLst>
            </p:cNvPr>
            <p:cNvSpPr txBox="1"/>
            <p:nvPr/>
          </p:nvSpPr>
          <p:spPr>
            <a:xfrm>
              <a:off x="755577" y="1164290"/>
              <a:ext cx="7874421"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VisueelOnderzoek</a:t>
              </a:r>
              <a:r>
                <a:rPr lang="en-US" sz="1050" b="1" dirty="0"/>
                <a:t> </a:t>
              </a:r>
              <a:r>
                <a:rPr lang="en-US" sz="1050" b="1" dirty="0">
                  <a:sym typeface="Wingdings" panose="05000000000000000000" pitchFamily="2" charset="2"/>
                </a:rPr>
                <a:t> DOV</a:t>
              </a:r>
              <a:endParaRPr lang="en-US" sz="1050" b="1" dirty="0"/>
            </a:p>
          </p:txBody>
        </p:sp>
        <p:sp>
          <p:nvSpPr>
            <p:cNvPr id="38" name="TextBox 37">
              <a:extLst>
                <a:ext uri="{FF2B5EF4-FFF2-40B4-BE49-F238E27FC236}">
                  <a16:creationId xmlns:a16="http://schemas.microsoft.com/office/drawing/2014/main" id="{4EE261F0-5A6E-4D47-9AE9-9C0DF2EFEFB3}"/>
                </a:ext>
              </a:extLst>
            </p:cNvPr>
            <p:cNvSpPr txBox="1"/>
            <p:nvPr/>
          </p:nvSpPr>
          <p:spPr>
            <a:xfrm>
              <a:off x="733806" y="1394886"/>
              <a:ext cx="8118123" cy="246221"/>
            </a:xfrm>
            <a:prstGeom prst="rect">
              <a:avLst/>
            </a:prstGeom>
            <a:noFill/>
          </p:spPr>
          <p:txBody>
            <a:bodyPr wrap="square" rtlCol="0">
              <a:spAutoFit/>
            </a:bodyPr>
            <a:lstStyle/>
            <a:p>
              <a:r>
                <a:rPr lang="nl-BE" sz="1000" dirty="0">
                  <a:solidFill>
                    <a:schemeClr val="tx1"/>
                  </a:solidFill>
                  <a:latin typeface="FlandersArtSans-Regular" panose="020B0604020202020204" charset="0"/>
                </a:rPr>
                <a:t>De visuele waarnemingen tijdens het uitvoeren van de sondering.</a:t>
              </a:r>
            </a:p>
          </p:txBody>
        </p:sp>
      </p:grpSp>
      <p:grpSp>
        <p:nvGrpSpPr>
          <p:cNvPr id="62" name="Group 61">
            <a:extLst>
              <a:ext uri="{FF2B5EF4-FFF2-40B4-BE49-F238E27FC236}">
                <a16:creationId xmlns:a16="http://schemas.microsoft.com/office/drawing/2014/main" id="{90A24025-0ADF-477A-91FE-9F996EB8507C}"/>
              </a:ext>
            </a:extLst>
          </p:cNvPr>
          <p:cNvGrpSpPr/>
          <p:nvPr/>
        </p:nvGrpSpPr>
        <p:grpSpPr>
          <a:xfrm>
            <a:off x="392796" y="2314035"/>
            <a:ext cx="8472375" cy="1024579"/>
            <a:chOff x="401325" y="1150763"/>
            <a:chExt cx="8472375" cy="1024579"/>
          </a:xfrm>
        </p:grpSpPr>
        <p:sp>
          <p:nvSpPr>
            <p:cNvPr id="63" name="Google Shape;420;p57">
              <a:extLst>
                <a:ext uri="{FF2B5EF4-FFF2-40B4-BE49-F238E27FC236}">
                  <a16:creationId xmlns:a16="http://schemas.microsoft.com/office/drawing/2014/main" id="{30E3FF5A-0243-46BA-9943-C348DC171BE6}"/>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64" name="Google Shape;421;p57">
              <a:extLst>
                <a:ext uri="{FF2B5EF4-FFF2-40B4-BE49-F238E27FC236}">
                  <a16:creationId xmlns:a16="http://schemas.microsoft.com/office/drawing/2014/main" id="{3BE39FEA-1FCA-4C6D-B51D-A55419245EE9}"/>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a:solidFill>
                    <a:srgbClr val="FFFFFF"/>
                  </a:solidFill>
                </a:rPr>
                <a:t>2</a:t>
              </a:r>
              <a:endParaRPr sz="1050" dirty="0"/>
            </a:p>
          </p:txBody>
        </p:sp>
        <p:sp>
          <p:nvSpPr>
            <p:cNvPr id="65" name="Google Shape;422;p57">
              <a:extLst>
                <a:ext uri="{FF2B5EF4-FFF2-40B4-BE49-F238E27FC236}">
                  <a16:creationId xmlns:a16="http://schemas.microsoft.com/office/drawing/2014/main" id="{484A5136-4E24-49A4-9682-76E67CAA1E21}"/>
                </a:ext>
              </a:extLst>
            </p:cNvPr>
            <p:cNvSpPr txBox="1"/>
            <p:nvPr/>
          </p:nvSpPr>
          <p:spPr>
            <a:xfrm>
              <a:off x="755576" y="1164290"/>
              <a:ext cx="6080653"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a:t>
              </a:r>
              <a:r>
                <a:rPr lang="en-US" sz="1050" b="1" dirty="0" err="1"/>
                <a:t>Observaties</a:t>
              </a:r>
              <a:r>
                <a:rPr lang="en-US" sz="1050" b="1" dirty="0"/>
                <a:t> &amp; </a:t>
              </a:r>
              <a:r>
                <a:rPr lang="en-US" sz="1050" b="1" dirty="0" err="1"/>
                <a:t>BodemObservaties</a:t>
              </a:r>
              <a:r>
                <a:rPr lang="en-US" sz="1050" b="1" dirty="0"/>
                <a:t> </a:t>
              </a:r>
              <a:r>
                <a:rPr lang="en-US" sz="1050" b="1" dirty="0">
                  <a:sym typeface="Wingdings" panose="05000000000000000000" pitchFamily="2" charset="2"/>
                </a:rPr>
                <a:t> INSPIRE </a:t>
              </a:r>
              <a:r>
                <a:rPr lang="en-US" sz="1050" b="1" dirty="0" err="1">
                  <a:sym typeface="Wingdings" panose="05000000000000000000" pitchFamily="2" charset="2"/>
                </a:rPr>
                <a:t>SO.ObservedSoilProfile</a:t>
              </a:r>
              <a:endParaRPr sz="1050" b="1" dirty="0"/>
            </a:p>
          </p:txBody>
        </p:sp>
        <p:sp>
          <p:nvSpPr>
            <p:cNvPr id="66" name="TextBox 65">
              <a:extLst>
                <a:ext uri="{FF2B5EF4-FFF2-40B4-BE49-F238E27FC236}">
                  <a16:creationId xmlns:a16="http://schemas.microsoft.com/office/drawing/2014/main" id="{5F83AFE9-DBC2-44E9-830E-FF25FF993FB0}"/>
                </a:ext>
              </a:extLst>
            </p:cNvPr>
            <p:cNvSpPr txBox="1"/>
            <p:nvPr/>
          </p:nvSpPr>
          <p:spPr>
            <a:xfrm>
              <a:off x="733806" y="1394886"/>
              <a:ext cx="8118123" cy="400110"/>
            </a:xfrm>
            <a:prstGeom prst="rect">
              <a:avLst/>
            </a:prstGeom>
            <a:noFill/>
          </p:spPr>
          <p:txBody>
            <a:bodyPr wrap="square" rtlCol="0">
              <a:spAutoFit/>
            </a:bodyPr>
            <a:lstStyle/>
            <a:p>
              <a:r>
                <a:rPr lang="nl-BE" sz="1000" dirty="0">
                  <a:solidFill>
                    <a:schemeClr val="tx1"/>
                  </a:solidFill>
                  <a:latin typeface="FlandersArtSans-Regular" panose="020B0604020202020204" charset="0"/>
                </a:rPr>
                <a:t>A representation of a soil profile found on a specific location which is described on the basis of observations in a trial pit or with a borehole.</a:t>
              </a:r>
            </a:p>
            <a:p>
              <a:endParaRPr lang="nl-BE" sz="1000" dirty="0">
                <a:solidFill>
                  <a:schemeClr val="tx1"/>
                </a:solidFill>
                <a:latin typeface="FlandersArtSans-Regular" panose="020B0604020202020204" charset="0"/>
              </a:endParaRPr>
            </a:p>
          </p:txBody>
        </p:sp>
      </p:grpSp>
    </p:spTree>
    <p:extLst>
      <p:ext uri="{BB962C8B-B14F-4D97-AF65-F5344CB8AC3E}">
        <p14:creationId xmlns:p14="http://schemas.microsoft.com/office/powerpoint/2010/main" val="129589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EA8EFDD3-0AE7-45AB-9F21-4C8B64C7CA84}"/>
              </a:ext>
            </a:extLst>
          </p:cNvPr>
          <p:cNvPicPr>
            <a:picLocks noChangeAspect="1"/>
          </p:cNvPicPr>
          <p:nvPr/>
        </p:nvPicPr>
        <p:blipFill>
          <a:blip r:embed="rId2"/>
          <a:stretch>
            <a:fillRect/>
          </a:stretch>
        </p:blipFill>
        <p:spPr>
          <a:xfrm>
            <a:off x="1640081" y="1116919"/>
            <a:ext cx="3928905" cy="3572150"/>
          </a:xfrm>
          <a:prstGeom prst="rect">
            <a:avLst/>
          </a:prstGeom>
        </p:spPr>
      </p:pic>
      <p:sp>
        <p:nvSpPr>
          <p:cNvPr id="8" name="Google Shape;242;g71eeb774cb_0_278">
            <a:extLst>
              <a:ext uri="{FF2B5EF4-FFF2-40B4-BE49-F238E27FC236}">
                <a16:creationId xmlns:a16="http://schemas.microsoft.com/office/drawing/2014/main" id="{107DCCD9-5971-43FF-89E5-92887797486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Stakeholders</a:t>
            </a:r>
          </a:p>
        </p:txBody>
      </p:sp>
    </p:spTree>
    <p:extLst>
      <p:ext uri="{BB962C8B-B14F-4D97-AF65-F5344CB8AC3E}">
        <p14:creationId xmlns:p14="http://schemas.microsoft.com/office/powerpoint/2010/main" val="90393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838910AC-BBA2-45FA-9B96-ACF55CB03E0F}"/>
              </a:ext>
            </a:extLst>
          </p:cNvPr>
          <p:cNvSpPr>
            <a:spLocks noGrp="1"/>
          </p:cNvSpPr>
          <p:nvPr>
            <p:ph sz="half" idx="1"/>
          </p:nvPr>
        </p:nvSpPr>
        <p:spPr>
          <a:xfrm>
            <a:off x="768385" y="1078736"/>
            <a:ext cx="8476937" cy="3766278"/>
          </a:xfrm>
        </p:spPr>
        <p:txBody>
          <a:bodyPr/>
          <a:lstStyle/>
          <a:p>
            <a:r>
              <a:rPr lang="nl-BE" dirty="0"/>
              <a:t>INSPIRE – Annex II: Geologie – Annex III: Bodem - ….</a:t>
            </a:r>
          </a:p>
          <a:p>
            <a:r>
              <a:rPr lang="nl-BE" dirty="0" err="1"/>
              <a:t>GeoSciML</a:t>
            </a:r>
            <a:endParaRPr lang="nl-BE" dirty="0"/>
          </a:p>
          <a:p>
            <a:r>
              <a:rPr lang="nl-BE" dirty="0" err="1"/>
              <a:t>GloSIS</a:t>
            </a:r>
            <a:r>
              <a:rPr lang="nl-BE" dirty="0"/>
              <a:t>: </a:t>
            </a:r>
            <a:r>
              <a:rPr lang="nl-BE" dirty="0">
                <a:hlinkClick r:id="rId2"/>
              </a:rPr>
              <a:t>Global </a:t>
            </a:r>
            <a:r>
              <a:rPr lang="nl-BE" dirty="0" err="1">
                <a:hlinkClick r:id="rId2"/>
              </a:rPr>
              <a:t>Soil</a:t>
            </a:r>
            <a:r>
              <a:rPr lang="nl-BE" dirty="0">
                <a:hlinkClick r:id="rId2"/>
              </a:rPr>
              <a:t> Information System</a:t>
            </a:r>
            <a:endParaRPr lang="nl-BE" dirty="0"/>
          </a:p>
          <a:p>
            <a:r>
              <a:rPr lang="nl-BE" dirty="0"/>
              <a:t>CEN-commissie Sonderingen</a:t>
            </a:r>
          </a:p>
          <a:p>
            <a:r>
              <a:rPr lang="nl-BE" dirty="0"/>
              <a:t>NBN</a:t>
            </a:r>
          </a:p>
          <a:p>
            <a:r>
              <a:rPr lang="nl-BE" dirty="0"/>
              <a:t>CMA</a:t>
            </a:r>
          </a:p>
          <a:p>
            <a:r>
              <a:rPr lang="nl-BE" dirty="0"/>
              <a:t>VLAREM - VLAREL</a:t>
            </a:r>
          </a:p>
          <a:p>
            <a:r>
              <a:rPr lang="nl-BE" dirty="0"/>
              <a:t>SB250 - wisselwerking met OSLO wegen en verkeer – OTL AWV</a:t>
            </a:r>
          </a:p>
          <a:p>
            <a:r>
              <a:rPr lang="nl-BE" dirty="0"/>
              <a:t>SB260</a:t>
            </a:r>
          </a:p>
          <a:p>
            <a:r>
              <a:rPr lang="nl-BE" dirty="0"/>
              <a:t>….</a:t>
            </a:r>
          </a:p>
          <a:p>
            <a:endParaRPr lang="nl-BE" dirty="0"/>
          </a:p>
        </p:txBody>
      </p:sp>
      <p:sp>
        <p:nvSpPr>
          <p:cNvPr id="6" name="Google Shape;242;g71eeb774cb_0_278">
            <a:extLst>
              <a:ext uri="{FF2B5EF4-FFF2-40B4-BE49-F238E27FC236}">
                <a16:creationId xmlns:a16="http://schemas.microsoft.com/office/drawing/2014/main" id="{C81FDAD6-F7D9-4967-9179-9F42D19AF02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Af te stemmen op</a:t>
            </a:r>
          </a:p>
        </p:txBody>
      </p:sp>
    </p:spTree>
    <p:extLst>
      <p:ext uri="{BB962C8B-B14F-4D97-AF65-F5344CB8AC3E}">
        <p14:creationId xmlns:p14="http://schemas.microsoft.com/office/powerpoint/2010/main" val="1661776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837600EC-BC6D-4026-8AA5-B313BAC9C011}"/>
              </a:ext>
            </a:extLst>
          </p:cNvPr>
          <p:cNvPicPr>
            <a:picLocks noChangeAspect="1"/>
          </p:cNvPicPr>
          <p:nvPr/>
        </p:nvPicPr>
        <p:blipFill>
          <a:blip r:embed="rId2"/>
          <a:stretch>
            <a:fillRect/>
          </a:stretch>
        </p:blipFill>
        <p:spPr>
          <a:xfrm>
            <a:off x="432000" y="658669"/>
            <a:ext cx="2672604" cy="3025140"/>
          </a:xfrm>
          <a:prstGeom prst="rect">
            <a:avLst/>
          </a:prstGeom>
        </p:spPr>
      </p:pic>
      <p:pic>
        <p:nvPicPr>
          <p:cNvPr id="5" name="Afbeelding 4">
            <a:extLst>
              <a:ext uri="{FF2B5EF4-FFF2-40B4-BE49-F238E27FC236}">
                <a16:creationId xmlns:a16="http://schemas.microsoft.com/office/drawing/2014/main" id="{8622D18A-51E1-44DC-869C-D2DDE9A41ECE}"/>
              </a:ext>
            </a:extLst>
          </p:cNvPr>
          <p:cNvPicPr>
            <a:picLocks noChangeAspect="1"/>
          </p:cNvPicPr>
          <p:nvPr/>
        </p:nvPicPr>
        <p:blipFill>
          <a:blip r:embed="rId3"/>
          <a:stretch>
            <a:fillRect/>
          </a:stretch>
        </p:blipFill>
        <p:spPr>
          <a:xfrm>
            <a:off x="3278942" y="1332210"/>
            <a:ext cx="2736040" cy="3319657"/>
          </a:xfrm>
          <a:prstGeom prst="rect">
            <a:avLst/>
          </a:prstGeom>
        </p:spPr>
      </p:pic>
      <p:pic>
        <p:nvPicPr>
          <p:cNvPr id="6" name="Afbeelding 5">
            <a:extLst>
              <a:ext uri="{FF2B5EF4-FFF2-40B4-BE49-F238E27FC236}">
                <a16:creationId xmlns:a16="http://schemas.microsoft.com/office/drawing/2014/main" id="{96A63D70-1FE8-4FB9-82FA-4ED0AD365027}"/>
              </a:ext>
            </a:extLst>
          </p:cNvPr>
          <p:cNvPicPr>
            <a:picLocks noChangeAspect="1"/>
          </p:cNvPicPr>
          <p:nvPr/>
        </p:nvPicPr>
        <p:blipFill>
          <a:blip r:embed="rId4"/>
          <a:stretch>
            <a:fillRect/>
          </a:stretch>
        </p:blipFill>
        <p:spPr>
          <a:xfrm>
            <a:off x="6189319" y="2571750"/>
            <a:ext cx="2766571" cy="2477101"/>
          </a:xfrm>
          <a:prstGeom prst="rect">
            <a:avLst/>
          </a:prstGeom>
        </p:spPr>
      </p:pic>
      <p:sp>
        <p:nvSpPr>
          <p:cNvPr id="7" name="Tekstvak 6">
            <a:extLst>
              <a:ext uri="{FF2B5EF4-FFF2-40B4-BE49-F238E27FC236}">
                <a16:creationId xmlns:a16="http://schemas.microsoft.com/office/drawing/2014/main" id="{542539BF-C4AC-44A8-BAFD-93B79536B0FD}"/>
              </a:ext>
            </a:extLst>
          </p:cNvPr>
          <p:cNvSpPr txBox="1"/>
          <p:nvPr/>
        </p:nvSpPr>
        <p:spPr>
          <a:xfrm>
            <a:off x="2019300" y="312421"/>
            <a:ext cx="6804660" cy="507831"/>
          </a:xfrm>
          <a:prstGeom prst="rect">
            <a:avLst/>
          </a:prstGeom>
          <a:noFill/>
        </p:spPr>
        <p:txBody>
          <a:bodyPr wrap="square" rtlCol="0">
            <a:spAutoFit/>
          </a:bodyPr>
          <a:lstStyle/>
          <a:p>
            <a:pPr defTabSz="685800">
              <a:buClrTx/>
            </a:pPr>
            <a:r>
              <a:rPr lang="nl-BE" sz="1350" kern="1200" dirty="0">
                <a:solidFill>
                  <a:srgbClr val="373636"/>
                </a:solidFill>
                <a:latin typeface="FlandersArtSerif-Regular"/>
                <a:ea typeface="+mn-ea"/>
                <a:cs typeface="+mn-cs"/>
              </a:rPr>
              <a:t>INSPIRATIE:  BRO - </a:t>
            </a:r>
            <a:r>
              <a:rPr lang="nl-BE" sz="1350" kern="1200" dirty="0">
                <a:solidFill>
                  <a:srgbClr val="373636"/>
                </a:solidFill>
                <a:latin typeface="FlandersArtSerif-Regular"/>
                <a:ea typeface="+mn-ea"/>
                <a:cs typeface="+mn-cs"/>
                <a:hlinkClick r:id="rId5"/>
              </a:rPr>
              <a:t>https://basisregistratieondergrond.nl/inhoud-bro/registratieobjecten/</a:t>
            </a:r>
            <a:r>
              <a:rPr lang="nl-BE" sz="1350" kern="1200" dirty="0">
                <a:solidFill>
                  <a:srgbClr val="373636"/>
                </a:solidFill>
                <a:latin typeface="FlandersArtSerif-Regular"/>
                <a:ea typeface="+mn-ea"/>
                <a:cs typeface="+mn-cs"/>
              </a:rPr>
              <a:t> </a:t>
            </a:r>
          </a:p>
          <a:p>
            <a:pPr defTabSz="685800">
              <a:buClrTx/>
            </a:pPr>
            <a:endParaRPr lang="nl-BE" sz="1350" kern="1200" dirty="0">
              <a:solidFill>
                <a:srgbClr val="373636"/>
              </a:solidFill>
              <a:latin typeface="FlandersArtSerif-Regular"/>
              <a:ea typeface="+mn-ea"/>
              <a:cs typeface="+mn-cs"/>
            </a:endParaRPr>
          </a:p>
        </p:txBody>
      </p:sp>
    </p:spTree>
    <p:extLst>
      <p:ext uri="{BB962C8B-B14F-4D97-AF65-F5344CB8AC3E}">
        <p14:creationId xmlns:p14="http://schemas.microsoft.com/office/powerpoint/2010/main" val="331011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31A9D7F3-2966-4980-B9EC-B919AED53E16}"/>
              </a:ext>
            </a:extLst>
          </p:cNvPr>
          <p:cNvSpPr txBox="1"/>
          <p:nvPr/>
        </p:nvSpPr>
        <p:spPr>
          <a:xfrm>
            <a:off x="1739504" y="1656401"/>
            <a:ext cx="5664993" cy="1962076"/>
          </a:xfrm>
          <a:prstGeom prst="rect">
            <a:avLst/>
          </a:prstGeom>
          <a:noFill/>
        </p:spPr>
        <p:txBody>
          <a:bodyPr wrap="square" rtlCol="0" anchor="ctr">
            <a:spAutoFit/>
          </a:bodyPr>
          <a:lstStyle/>
          <a:p>
            <a:pPr algn="ctr" defTabSz="685800">
              <a:buClrTx/>
            </a:pPr>
            <a:r>
              <a:rPr lang="nl-BE" sz="4050" kern="1200" dirty="0">
                <a:solidFill>
                  <a:srgbClr val="FFC000"/>
                </a:solidFill>
                <a:latin typeface="FlandersArtSerif-Regular"/>
                <a:ea typeface="+mn-ea"/>
                <a:cs typeface="+mn-cs"/>
              </a:rPr>
              <a:t>Interactie tussen processen en actoren,</a:t>
            </a:r>
          </a:p>
          <a:p>
            <a:pPr algn="ctr" defTabSz="685800">
              <a:buClrTx/>
            </a:pPr>
            <a:r>
              <a:rPr lang="nl-BE" sz="4050" kern="1200" dirty="0">
                <a:solidFill>
                  <a:srgbClr val="FFC000"/>
                </a:solidFill>
                <a:latin typeface="FlandersArtSerif-Regular"/>
                <a:ea typeface="+mn-ea"/>
                <a:cs typeface="+mn-cs"/>
              </a:rPr>
              <a:t>Een voorbeeld i.v.m.</a:t>
            </a:r>
          </a:p>
        </p:txBody>
      </p:sp>
    </p:spTree>
    <p:extLst>
      <p:ext uri="{BB962C8B-B14F-4D97-AF65-F5344CB8AC3E}">
        <p14:creationId xmlns:p14="http://schemas.microsoft.com/office/powerpoint/2010/main" val="4048184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6B73BD-97AA-479C-A13F-F439B08DAC8E}"/>
              </a:ext>
            </a:extLst>
          </p:cNvPr>
          <p:cNvSpPr>
            <a:spLocks noGrp="1"/>
          </p:cNvSpPr>
          <p:nvPr>
            <p:ph type="title"/>
          </p:nvPr>
        </p:nvSpPr>
        <p:spPr/>
        <p:txBody>
          <a:bodyPr/>
          <a:lstStyle/>
          <a:p>
            <a:endParaRPr lang="nl-BE"/>
          </a:p>
        </p:txBody>
      </p:sp>
      <p:pic>
        <p:nvPicPr>
          <p:cNvPr id="4" name="Afbeelding 3">
            <a:extLst>
              <a:ext uri="{FF2B5EF4-FFF2-40B4-BE49-F238E27FC236}">
                <a16:creationId xmlns:a16="http://schemas.microsoft.com/office/drawing/2014/main" id="{B12E23EB-7996-40F8-8135-16C09511E4DD}"/>
              </a:ext>
            </a:extLst>
          </p:cNvPr>
          <p:cNvPicPr>
            <a:picLocks noChangeAspect="1"/>
          </p:cNvPicPr>
          <p:nvPr/>
        </p:nvPicPr>
        <p:blipFill>
          <a:blip r:embed="rId2"/>
          <a:stretch>
            <a:fillRect/>
          </a:stretch>
        </p:blipFill>
        <p:spPr>
          <a:xfrm>
            <a:off x="742320" y="146088"/>
            <a:ext cx="7792080" cy="3292336"/>
          </a:xfrm>
          <a:prstGeom prst="rect">
            <a:avLst/>
          </a:prstGeom>
        </p:spPr>
      </p:pic>
      <p:graphicFrame>
        <p:nvGraphicFramePr>
          <p:cNvPr id="5" name="Tijdelijke aanduiding voor inhoud 4">
            <a:extLst>
              <a:ext uri="{FF2B5EF4-FFF2-40B4-BE49-F238E27FC236}">
                <a16:creationId xmlns:a16="http://schemas.microsoft.com/office/drawing/2014/main" id="{3831A7F7-B88A-4CCD-B14D-2CBEE3615C05}"/>
              </a:ext>
            </a:extLst>
          </p:cNvPr>
          <p:cNvGraphicFramePr>
            <a:graphicFrameLocks noGrp="1"/>
          </p:cNvGraphicFramePr>
          <p:nvPr>
            <p:ph sz="half" idx="1"/>
          </p:nvPr>
        </p:nvGraphicFramePr>
        <p:xfrm>
          <a:off x="1735931" y="3332008"/>
          <a:ext cx="5803587" cy="1198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Rechte verbindingslijn met pijl 6">
            <a:extLst>
              <a:ext uri="{FF2B5EF4-FFF2-40B4-BE49-F238E27FC236}">
                <a16:creationId xmlns:a16="http://schemas.microsoft.com/office/drawing/2014/main" id="{7296170D-DD7F-4286-B2A4-CCDBA7304F0F}"/>
              </a:ext>
            </a:extLst>
          </p:cNvPr>
          <p:cNvCxnSpPr>
            <a:cxnSpLocks/>
          </p:cNvCxnSpPr>
          <p:nvPr/>
        </p:nvCxnSpPr>
        <p:spPr>
          <a:xfrm flipH="1">
            <a:off x="2671282" y="2053859"/>
            <a:ext cx="869088" cy="1652045"/>
          </a:xfrm>
          <a:prstGeom prst="straightConnector1">
            <a:avLst/>
          </a:prstGeom>
          <a:ln w="57150">
            <a:solidFill>
              <a:srgbClr val="E5DA04"/>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9769381F-FEEA-46FB-B99B-844D137F4753}"/>
              </a:ext>
            </a:extLst>
          </p:cNvPr>
          <p:cNvCxnSpPr>
            <a:cxnSpLocks/>
          </p:cNvCxnSpPr>
          <p:nvPr/>
        </p:nvCxnSpPr>
        <p:spPr>
          <a:xfrm>
            <a:off x="3845169" y="2250831"/>
            <a:ext cx="726831" cy="1518681"/>
          </a:xfrm>
          <a:prstGeom prst="straightConnector1">
            <a:avLst/>
          </a:prstGeom>
          <a:ln w="57150">
            <a:solidFill>
              <a:srgbClr val="A66D3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F0DB80E0-77A6-443A-AC92-3B262F8A120E}"/>
              </a:ext>
            </a:extLst>
          </p:cNvPr>
          <p:cNvCxnSpPr>
            <a:cxnSpLocks/>
          </p:cNvCxnSpPr>
          <p:nvPr/>
        </p:nvCxnSpPr>
        <p:spPr>
          <a:xfrm>
            <a:off x="4549195" y="1734384"/>
            <a:ext cx="2061653" cy="1971520"/>
          </a:xfrm>
          <a:prstGeom prst="straightConnector1">
            <a:avLst/>
          </a:prstGeom>
          <a:ln w="57150">
            <a:solidFill>
              <a:srgbClr val="6B6B6B"/>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ep 25">
            <a:extLst>
              <a:ext uri="{FF2B5EF4-FFF2-40B4-BE49-F238E27FC236}">
                <a16:creationId xmlns:a16="http://schemas.microsoft.com/office/drawing/2014/main" id="{7CD2F021-EE97-4AEF-B65F-6F1B3842CA69}"/>
              </a:ext>
            </a:extLst>
          </p:cNvPr>
          <p:cNvGrpSpPr/>
          <p:nvPr/>
        </p:nvGrpSpPr>
        <p:grpSpPr>
          <a:xfrm>
            <a:off x="1919920" y="407702"/>
            <a:ext cx="1757987" cy="4457700"/>
            <a:chOff x="1748182" y="879190"/>
            <a:chExt cx="1757987" cy="4457700"/>
          </a:xfrm>
        </p:grpSpPr>
        <p:pic>
          <p:nvPicPr>
            <p:cNvPr id="18" name="Afbeelding 17">
              <a:extLst>
                <a:ext uri="{FF2B5EF4-FFF2-40B4-BE49-F238E27FC236}">
                  <a16:creationId xmlns:a16="http://schemas.microsoft.com/office/drawing/2014/main" id="{F4A150F4-3841-4143-AF66-B182AC909512}"/>
                </a:ext>
              </a:extLst>
            </p:cNvPr>
            <p:cNvPicPr>
              <a:picLocks noChangeAspect="1"/>
            </p:cNvPicPr>
            <p:nvPr/>
          </p:nvPicPr>
          <p:blipFill>
            <a:blip r:embed="rId8"/>
            <a:stretch>
              <a:fillRect/>
            </a:stretch>
          </p:blipFill>
          <p:spPr>
            <a:xfrm rot="18697612">
              <a:off x="-275880" y="2903252"/>
              <a:ext cx="4457700" cy="409575"/>
            </a:xfrm>
            <a:prstGeom prst="rect">
              <a:avLst/>
            </a:prstGeom>
          </p:spPr>
        </p:pic>
        <p:sp>
          <p:nvSpPr>
            <p:cNvPr id="19" name="Ovaal 18">
              <a:extLst>
                <a:ext uri="{FF2B5EF4-FFF2-40B4-BE49-F238E27FC236}">
                  <a16:creationId xmlns:a16="http://schemas.microsoft.com/office/drawing/2014/main" id="{D9588506-C5D4-45E8-A041-AC4BDD872556}"/>
                </a:ext>
              </a:extLst>
            </p:cNvPr>
            <p:cNvSpPr/>
            <p:nvPr/>
          </p:nvSpPr>
          <p:spPr>
            <a:xfrm rot="2400981">
              <a:off x="2981244" y="1248223"/>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800" kern="1200">
                <a:solidFill>
                  <a:prstClr val="white"/>
                </a:solidFill>
                <a:latin typeface="FlandersArtSerif-Regular"/>
              </a:endParaRPr>
            </a:p>
          </p:txBody>
        </p:sp>
      </p:grpSp>
      <p:grpSp>
        <p:nvGrpSpPr>
          <p:cNvPr id="24" name="Groep 23">
            <a:extLst>
              <a:ext uri="{FF2B5EF4-FFF2-40B4-BE49-F238E27FC236}">
                <a16:creationId xmlns:a16="http://schemas.microsoft.com/office/drawing/2014/main" id="{0226A6D1-3AE0-40F5-898A-755BE3C5417B}"/>
              </a:ext>
            </a:extLst>
          </p:cNvPr>
          <p:cNvGrpSpPr/>
          <p:nvPr/>
        </p:nvGrpSpPr>
        <p:grpSpPr>
          <a:xfrm>
            <a:off x="5118471" y="785472"/>
            <a:ext cx="1224655" cy="3400425"/>
            <a:chOff x="5007053" y="2039288"/>
            <a:chExt cx="1224655" cy="3400425"/>
          </a:xfrm>
        </p:grpSpPr>
        <p:pic>
          <p:nvPicPr>
            <p:cNvPr id="17" name="Afbeelding 16">
              <a:extLst>
                <a:ext uri="{FF2B5EF4-FFF2-40B4-BE49-F238E27FC236}">
                  <a16:creationId xmlns:a16="http://schemas.microsoft.com/office/drawing/2014/main" id="{1B6D9F88-4F41-40AB-8530-9286D78684DC}"/>
                </a:ext>
              </a:extLst>
            </p:cNvPr>
            <p:cNvPicPr>
              <a:picLocks noChangeAspect="1"/>
            </p:cNvPicPr>
            <p:nvPr/>
          </p:nvPicPr>
          <p:blipFill>
            <a:blip r:embed="rId9"/>
            <a:stretch>
              <a:fillRect/>
            </a:stretch>
          </p:blipFill>
          <p:spPr>
            <a:xfrm rot="18612656">
              <a:off x="3416378" y="3629963"/>
              <a:ext cx="3400425" cy="219075"/>
            </a:xfrm>
            <a:prstGeom prst="rect">
              <a:avLst/>
            </a:prstGeom>
          </p:spPr>
        </p:pic>
        <p:sp>
          <p:nvSpPr>
            <p:cNvPr id="20" name="Ovaal 19">
              <a:extLst>
                <a:ext uri="{FF2B5EF4-FFF2-40B4-BE49-F238E27FC236}">
                  <a16:creationId xmlns:a16="http://schemas.microsoft.com/office/drawing/2014/main" id="{E9F44C45-764F-4623-B8D1-1AD2975BADDD}"/>
                </a:ext>
              </a:extLst>
            </p:cNvPr>
            <p:cNvSpPr/>
            <p:nvPr/>
          </p:nvSpPr>
          <p:spPr>
            <a:xfrm rot="2400981">
              <a:off x="5706783" y="2124800"/>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800" kern="1200">
                <a:solidFill>
                  <a:prstClr val="white"/>
                </a:solidFill>
                <a:latin typeface="FlandersArtSerif-Regular"/>
              </a:endParaRPr>
            </a:p>
          </p:txBody>
        </p:sp>
      </p:grpSp>
      <p:grpSp>
        <p:nvGrpSpPr>
          <p:cNvPr id="25" name="Groep 24">
            <a:extLst>
              <a:ext uri="{FF2B5EF4-FFF2-40B4-BE49-F238E27FC236}">
                <a16:creationId xmlns:a16="http://schemas.microsoft.com/office/drawing/2014/main" id="{EE93048E-FAF0-4D1E-BDB2-00E049B24DB8}"/>
              </a:ext>
            </a:extLst>
          </p:cNvPr>
          <p:cNvGrpSpPr/>
          <p:nvPr/>
        </p:nvGrpSpPr>
        <p:grpSpPr>
          <a:xfrm>
            <a:off x="7022250" y="567000"/>
            <a:ext cx="1244731" cy="3781425"/>
            <a:chOff x="7704729" y="1680737"/>
            <a:chExt cx="1244731" cy="3781425"/>
          </a:xfrm>
        </p:grpSpPr>
        <p:pic>
          <p:nvPicPr>
            <p:cNvPr id="16" name="Afbeelding 15">
              <a:extLst>
                <a:ext uri="{FF2B5EF4-FFF2-40B4-BE49-F238E27FC236}">
                  <a16:creationId xmlns:a16="http://schemas.microsoft.com/office/drawing/2014/main" id="{91E92F8D-A318-493F-B6E4-27D4D8B0229A}"/>
                </a:ext>
              </a:extLst>
            </p:cNvPr>
            <p:cNvPicPr>
              <a:picLocks noChangeAspect="1"/>
            </p:cNvPicPr>
            <p:nvPr/>
          </p:nvPicPr>
          <p:blipFill>
            <a:blip r:embed="rId10"/>
            <a:stretch>
              <a:fillRect/>
            </a:stretch>
          </p:blipFill>
          <p:spPr>
            <a:xfrm rot="18532024">
              <a:off x="5937841" y="3447625"/>
              <a:ext cx="3781425" cy="247650"/>
            </a:xfrm>
            <a:prstGeom prst="rect">
              <a:avLst/>
            </a:prstGeom>
          </p:spPr>
        </p:pic>
        <p:sp>
          <p:nvSpPr>
            <p:cNvPr id="21" name="Ovaal 20">
              <a:extLst>
                <a:ext uri="{FF2B5EF4-FFF2-40B4-BE49-F238E27FC236}">
                  <a16:creationId xmlns:a16="http://schemas.microsoft.com/office/drawing/2014/main" id="{C356B1A5-4690-4353-B6A3-47203A9E41DD}"/>
                </a:ext>
              </a:extLst>
            </p:cNvPr>
            <p:cNvSpPr/>
            <p:nvPr/>
          </p:nvSpPr>
          <p:spPr>
            <a:xfrm rot="2400981">
              <a:off x="8424535" y="1931501"/>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800" kern="1200">
                <a:solidFill>
                  <a:prstClr val="white"/>
                </a:solidFill>
                <a:latin typeface="FlandersArtSerif-Regular"/>
              </a:endParaRPr>
            </a:p>
          </p:txBody>
        </p:sp>
      </p:grpSp>
      <p:sp>
        <p:nvSpPr>
          <p:cNvPr id="3" name="Rechthoek 2">
            <a:extLst>
              <a:ext uri="{FF2B5EF4-FFF2-40B4-BE49-F238E27FC236}">
                <a16:creationId xmlns:a16="http://schemas.microsoft.com/office/drawing/2014/main" id="{6BA3EB52-F439-44AC-8C87-E1DD6605C17B}"/>
              </a:ext>
            </a:extLst>
          </p:cNvPr>
          <p:cNvSpPr/>
          <p:nvPr/>
        </p:nvSpPr>
        <p:spPr>
          <a:xfrm>
            <a:off x="2124709" y="113405"/>
            <a:ext cx="6811763" cy="76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BE" sz="1500" kern="1200" dirty="0">
                <a:solidFill>
                  <a:srgbClr val="373636"/>
                </a:solidFill>
                <a:latin typeface="FlandersArtSerif-Regular"/>
              </a:rPr>
              <a:t>Inspelen op processen die interageren, data die in volgende fase moet kunnen worden verder gebruikt en later herbruikbaar moeten kunnen zijn</a:t>
            </a:r>
          </a:p>
        </p:txBody>
      </p:sp>
      <p:graphicFrame>
        <p:nvGraphicFramePr>
          <p:cNvPr id="11" name="Diagram 10">
            <a:extLst>
              <a:ext uri="{FF2B5EF4-FFF2-40B4-BE49-F238E27FC236}">
                <a16:creationId xmlns:a16="http://schemas.microsoft.com/office/drawing/2014/main" id="{2F8576C7-8617-4726-A270-AD8916470BD0}"/>
              </a:ext>
            </a:extLst>
          </p:cNvPr>
          <p:cNvGraphicFramePr/>
          <p:nvPr/>
        </p:nvGraphicFramePr>
        <p:xfrm>
          <a:off x="1766483" y="4355762"/>
          <a:ext cx="5773035" cy="35404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2" name="Wolk 11">
            <a:extLst>
              <a:ext uri="{FF2B5EF4-FFF2-40B4-BE49-F238E27FC236}">
                <a16:creationId xmlns:a16="http://schemas.microsoft.com/office/drawing/2014/main" id="{FA92E030-86B6-443C-88F2-641E933705B7}"/>
              </a:ext>
            </a:extLst>
          </p:cNvPr>
          <p:cNvSpPr/>
          <p:nvPr/>
        </p:nvSpPr>
        <p:spPr>
          <a:xfrm>
            <a:off x="7236060" y="3648718"/>
            <a:ext cx="1544050" cy="8555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BE" sz="1350" kern="1200" dirty="0" err="1">
                <a:solidFill>
                  <a:srgbClr val="D5D5D5">
                    <a:lumMod val="25000"/>
                  </a:srgbClr>
                </a:solidFill>
                <a:latin typeface="FlandersArtSerif-Regular"/>
              </a:rPr>
              <a:t>omgevingsvergunning</a:t>
            </a:r>
            <a:endParaRPr lang="nl-BE" sz="1350" kern="1200" dirty="0">
              <a:solidFill>
                <a:srgbClr val="D5D5D5">
                  <a:lumMod val="25000"/>
                </a:srgbClr>
              </a:solidFill>
              <a:latin typeface="FlandersArtSerif-Regular"/>
            </a:endParaRPr>
          </a:p>
        </p:txBody>
      </p:sp>
    </p:spTree>
    <p:extLst>
      <p:ext uri="{BB962C8B-B14F-4D97-AF65-F5344CB8AC3E}">
        <p14:creationId xmlns:p14="http://schemas.microsoft.com/office/powerpoint/2010/main" val="168689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756B7559-806C-42D7-A29D-4E5B47E4D3F5}"/>
              </a:ext>
            </a:extLst>
          </p:cNvPr>
          <p:cNvPicPr>
            <a:picLocks noChangeAspect="1"/>
          </p:cNvPicPr>
          <p:nvPr/>
        </p:nvPicPr>
        <p:blipFill>
          <a:blip r:embed="rId2"/>
          <a:stretch>
            <a:fillRect/>
          </a:stretch>
        </p:blipFill>
        <p:spPr>
          <a:xfrm>
            <a:off x="432000" y="244827"/>
            <a:ext cx="5829300" cy="1885950"/>
          </a:xfrm>
          <a:prstGeom prst="rect">
            <a:avLst/>
          </a:prstGeom>
        </p:spPr>
      </p:pic>
      <p:pic>
        <p:nvPicPr>
          <p:cNvPr id="5" name="Afbeelding 4">
            <a:extLst>
              <a:ext uri="{FF2B5EF4-FFF2-40B4-BE49-F238E27FC236}">
                <a16:creationId xmlns:a16="http://schemas.microsoft.com/office/drawing/2014/main" id="{EA7499BC-A76F-46EF-B130-25138140CD16}"/>
              </a:ext>
            </a:extLst>
          </p:cNvPr>
          <p:cNvPicPr>
            <a:picLocks noChangeAspect="1"/>
          </p:cNvPicPr>
          <p:nvPr/>
        </p:nvPicPr>
        <p:blipFill>
          <a:blip r:embed="rId3"/>
          <a:stretch>
            <a:fillRect/>
          </a:stretch>
        </p:blipFill>
        <p:spPr>
          <a:xfrm>
            <a:off x="2171700" y="2130777"/>
            <a:ext cx="6593681" cy="2608230"/>
          </a:xfrm>
          <a:prstGeom prst="rect">
            <a:avLst/>
          </a:prstGeom>
        </p:spPr>
      </p:pic>
    </p:spTree>
    <p:extLst>
      <p:ext uri="{BB962C8B-B14F-4D97-AF65-F5344CB8AC3E}">
        <p14:creationId xmlns:p14="http://schemas.microsoft.com/office/powerpoint/2010/main" val="2109032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nl-NL" sz="1800">
                <a:latin typeface="FlandersArtSans-Regular" panose="00000500000000000000" pitchFamily="2" charset="0"/>
              </a:rPr>
              <a:t>Geluid van het publiek is standaard gedempt​.</a:t>
            </a:r>
            <a:br>
              <a:rPr lang="nl-NL" sz="1800">
                <a:latin typeface="FlandersArtSans-Regular" panose="00000500000000000000" pitchFamily="2" charset="0"/>
              </a:rPr>
            </a:br>
            <a:endParaRPr lang="nl-NL" sz="1800">
              <a:latin typeface="FlandersArtSans-Regular" panose="00000500000000000000" pitchFamily="2" charset="0"/>
            </a:endParaRPr>
          </a:p>
          <a:p>
            <a:pPr marL="285750" indent="-285750">
              <a:buFont typeface="Arial" panose="020B0604020202020204" pitchFamily="34" charset="0"/>
              <a:buChar char="•"/>
            </a:pPr>
            <a:r>
              <a:rPr lang="nl-NL" sz="1800">
                <a:latin typeface="FlandersArtSans-Regular" panose="00000500000000000000" pitchFamily="2" charset="0"/>
              </a:rPr>
              <a:t>Vragen, opmerkingen en voorstellen kunnen via de chatfunctie meegedeeld worden. </a:t>
            </a:r>
            <a:r>
              <a:rPr lang="nl-NL" sz="1800">
                <a:latin typeface="FlandersArtSans-Regular" panose="00000500000000000000" pitchFamily="2" charset="0"/>
                <a:sym typeface="Wingdings" panose="05000000000000000000" pitchFamily="2" charset="2"/>
              </a:rPr>
              <a:t> </a:t>
            </a:r>
            <a:r>
              <a:rPr lang="nl-NL" sz="1800">
                <a:latin typeface="FlandersArtSans-Regular" panose="00000500000000000000" pitchFamily="2" charset="0"/>
              </a:rPr>
              <a:t>Interactie wordt aangemoedigd!</a:t>
            </a:r>
            <a:br>
              <a:rPr lang="nl-NL" sz="1800">
                <a:latin typeface="FlandersArtSans-Regular" panose="00000500000000000000" pitchFamily="2" charset="0"/>
              </a:rPr>
            </a:br>
            <a:endParaRPr lang="nl-NL" sz="1800">
              <a:latin typeface="FlandersArtSans-Regular" panose="00000500000000000000" pitchFamily="2" charset="0"/>
            </a:endParaRPr>
          </a:p>
          <a:p>
            <a:pPr marL="285750" indent="-285750">
              <a:buFont typeface="Arial" panose="020B0604020202020204" pitchFamily="34" charset="0"/>
              <a:buChar char="•"/>
            </a:pPr>
            <a:r>
              <a:rPr lang="nl-NL" sz="1800">
                <a:latin typeface="FlandersArtSans-Regular" panose="00000500000000000000" pitchFamily="2" charset="0"/>
              </a:rPr>
              <a:t>Gebruik het handje als je iets wilt zeggen.</a:t>
            </a:r>
            <a:br>
              <a:rPr lang="nl-NL" sz="1800">
                <a:latin typeface="FlandersArtSans-Regular" panose="00000500000000000000" pitchFamily="2" charset="0"/>
              </a:rPr>
            </a:br>
            <a:endParaRPr lang="nl-NL" sz="1800">
              <a:latin typeface="FlandersArtSans-Regular" panose="00000500000000000000" pitchFamily="2" charset="0"/>
            </a:endParaRPr>
          </a:p>
          <a:p>
            <a:pPr marL="285750" indent="-285750">
              <a:buFont typeface="Arial" panose="020B0604020202020204" pitchFamily="34" charset="0"/>
              <a:buChar char="•"/>
            </a:pPr>
            <a:r>
              <a:rPr lang="nl-NL" sz="1800">
                <a:latin typeface="FlandersArtSans-Regular" panose="00000500000000000000" pitchFamily="2" charset="0"/>
              </a:rPr>
              <a:t>Een ja/nee-vraag kan simpel en snel beantwoord worden via de chat:</a:t>
            </a:r>
          </a:p>
          <a:p>
            <a:pPr lvl="1"/>
            <a:r>
              <a:rPr lang="nl-NL" sz="1800">
                <a:latin typeface="FlandersArtSans-Regular" panose="00000500000000000000" pitchFamily="2" charset="0"/>
              </a:rPr>
              <a:t>          - akkoord = +1</a:t>
            </a:r>
          </a:p>
          <a:p>
            <a:pPr lvl="1"/>
            <a:r>
              <a:rPr lang="nl-NL" sz="1800">
                <a:latin typeface="FlandersArtSans-Regular" panose="00000500000000000000" pitchFamily="2" charset="0"/>
              </a:rPr>
              <a:t>          - niet akkoord = -1</a:t>
            </a:r>
          </a:p>
          <a:p>
            <a:pPr lvl="1"/>
            <a:r>
              <a:rPr lang="nl-NL" sz="1800">
                <a:latin typeface="FlandersArtSans-Regular" panose="00000500000000000000" pitchFamily="2" charset="0"/>
              </a:rPr>
              <a:t>          - onverschillig = 0</a:t>
            </a:r>
          </a:p>
          <a:p>
            <a:pPr lvl="1">
              <a:buFont typeface="Arial"/>
              <a:buChar char="○"/>
            </a:pPr>
            <a:endParaRPr lang="nl-NL" sz="180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Praktische afspraken</a:t>
            </a:r>
          </a:p>
        </p:txBody>
      </p:sp>
    </p:spTree>
    <p:extLst>
      <p:ext uri="{BB962C8B-B14F-4D97-AF65-F5344CB8AC3E}">
        <p14:creationId xmlns:p14="http://schemas.microsoft.com/office/powerpoint/2010/main" val="389003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solidFill>
                  <a:schemeClr val="accent6">
                    <a:lumMod val="50000"/>
                  </a:schemeClr>
                </a:solidFill>
                <a:ea typeface="+mn-lt"/>
                <a:cs typeface="+mn-lt"/>
              </a:rPr>
              <a:t>OSLO</a:t>
            </a:r>
            <a:endParaRPr lang="nl-NL"/>
          </a:p>
          <a:p>
            <a:endParaRPr lang="en-US"/>
          </a:p>
        </p:txBody>
      </p:sp>
      <p:sp>
        <p:nvSpPr>
          <p:cNvPr id="4" name="Subtitle 1"/>
          <p:cNvSpPr>
            <a:spLocks noGrp="1"/>
          </p:cNvSpPr>
          <p:nvPr>
            <p:ph type="subTitle" idx="1"/>
          </p:nvPr>
        </p:nvSpPr>
        <p:spPr>
          <a:xfrm>
            <a:off x="1813994" y="3848751"/>
            <a:ext cx="6858000" cy="1241822"/>
          </a:xfrm>
        </p:spPr>
        <p:txBody>
          <a:bodyPr>
            <a:normAutofit/>
          </a:bodyPr>
          <a:lstStyle/>
          <a:p>
            <a:r>
              <a:rPr lang="en-US" b="1" dirty="0">
                <a:solidFill>
                  <a:schemeClr val="accent6">
                    <a:lumMod val="50000"/>
                  </a:schemeClr>
                </a:solidFill>
                <a:latin typeface="FlandersArtSans-Regular"/>
              </a:rPr>
              <a:t>Dimitri </a:t>
            </a:r>
            <a:r>
              <a:rPr lang="en-US" b="1" dirty="0" err="1">
                <a:solidFill>
                  <a:schemeClr val="accent6">
                    <a:lumMod val="50000"/>
                  </a:schemeClr>
                </a:solidFill>
                <a:latin typeface="FlandersArtSans-Regular"/>
              </a:rPr>
              <a:t>Schepers</a:t>
            </a:r>
            <a:endParaRPr lang="en-US" b="1" dirty="0">
              <a:solidFill>
                <a:schemeClr val="accent6">
                  <a:lumMod val="50000"/>
                </a:schemeClr>
              </a:solidFill>
              <a:latin typeface="FlandersArtSans-Regular"/>
            </a:endParaRPr>
          </a:p>
          <a:p>
            <a:endParaRPr lang="en-US" b="1" dirty="0">
              <a:solidFill>
                <a:schemeClr val="accent6">
                  <a:lumMod val="50000"/>
                </a:schemeClr>
              </a:solidFill>
              <a:latin typeface="FlandersArtSans-Regular"/>
            </a:endParaRPr>
          </a:p>
          <a:p>
            <a:r>
              <a:rPr lang="en-US" sz="1400" dirty="0" err="1">
                <a:solidFill>
                  <a:schemeClr val="accent6">
                    <a:lumMod val="50000"/>
                  </a:schemeClr>
                </a:solidFill>
                <a:latin typeface="FlandersArtSans-Regular"/>
              </a:rPr>
              <a:t>Informatie</a:t>
            </a:r>
            <a:r>
              <a:rPr lang="en-US" sz="1400" dirty="0">
                <a:solidFill>
                  <a:schemeClr val="accent6">
                    <a:lumMod val="50000"/>
                  </a:schemeClr>
                </a:solidFill>
                <a:latin typeface="FlandersArtSans-Regular"/>
              </a:rPr>
              <a:t> </a:t>
            </a:r>
            <a:r>
              <a:rPr lang="en-US" sz="1400" dirty="0" err="1">
                <a:solidFill>
                  <a:schemeClr val="accent6">
                    <a:lumMod val="50000"/>
                  </a:schemeClr>
                </a:solidFill>
                <a:latin typeface="FlandersArtSans-Regular"/>
              </a:rPr>
              <a:t>Vlaanderen</a:t>
            </a:r>
            <a:endParaRPr lang="en-US" sz="1400" dirty="0">
              <a:solidFill>
                <a:schemeClr val="accent6">
                  <a:lumMod val="50000"/>
                </a:schemeClr>
              </a:solidFill>
            </a:endParaRPr>
          </a:p>
        </p:txBody>
      </p:sp>
      <p:sp>
        <p:nvSpPr>
          <p:cNvPr id="2" name="Rechthoek 1">
            <a:extLst>
              <a:ext uri="{FF2B5EF4-FFF2-40B4-BE49-F238E27FC236}">
                <a16:creationId xmlns:a16="http://schemas.microsoft.com/office/drawing/2014/main" id="{68CBFC3C-5E0D-4F7E-873D-C0FB6D65482F}"/>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5443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3">
            <a:alphaModFix/>
          </a:blip>
          <a:srcRect/>
          <a:stretch/>
        </p:blipFill>
        <p:spPr>
          <a:xfrm>
            <a:off x="1635259" y="294636"/>
            <a:ext cx="5873474" cy="4554225"/>
          </a:xfrm>
          <a:prstGeom prst="rect">
            <a:avLst/>
          </a:prstGeom>
          <a:solidFill>
            <a:srgbClr val="EEEEEE"/>
          </a:solid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Rechthoek 1">
            <a:extLst>
              <a:ext uri="{FF2B5EF4-FFF2-40B4-BE49-F238E27FC236}">
                <a16:creationId xmlns:a16="http://schemas.microsoft.com/office/drawing/2014/main" id="{8E2CF95A-7527-46C8-A4E6-26E06F37D94A}"/>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75" name="Shape 47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413533" y="897178"/>
            <a:ext cx="4135481" cy="3206607"/>
          </a:xfrm>
          <a:prstGeom prst="rect">
            <a:avLst/>
          </a:prstGeom>
          <a:solidFill>
            <a:srgbClr val="EEEEEE"/>
          </a:solidFill>
          <a:ln w="114300" cap="sq" cmpd="sng">
            <a:solidFill>
              <a:srgbClr val="D8D8D8"/>
            </a:solidFill>
            <a:prstDash val="solid"/>
            <a:miter lim="8000"/>
            <a:headEnd type="none" w="sm" len="sm"/>
            <a:tailEnd type="none" w="sm" len="sm"/>
          </a:ln>
        </p:spPr>
      </p:pic>
      <p:sp>
        <p:nvSpPr>
          <p:cNvPr id="478" name="Shape 478"/>
          <p:cNvSpPr/>
          <p:nvPr/>
        </p:nvSpPr>
        <p:spPr>
          <a:xfrm>
            <a:off x="923483" y="384263"/>
            <a:ext cx="3078372" cy="4187083"/>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endParaRPr lang="nl-BE">
              <a:solidFill>
                <a:srgbClr val="000000"/>
              </a:solidFill>
              <a:latin typeface="Arial"/>
              <a:ea typeface="Arial"/>
              <a:cs typeface="Arial"/>
              <a:sym typeface="Arial"/>
            </a:endParaRPr>
          </a:p>
        </p:txBody>
      </p:sp>
      <p:grpSp>
        <p:nvGrpSpPr>
          <p:cNvPr id="479" name="Shape 479"/>
          <p:cNvGrpSpPr/>
          <p:nvPr/>
        </p:nvGrpSpPr>
        <p:grpSpPr>
          <a:xfrm>
            <a:off x="1109964" y="613865"/>
            <a:ext cx="2734593" cy="3782557"/>
            <a:chOff x="0" y="0"/>
            <a:chExt cx="3007471" cy="4520450"/>
          </a:xfrm>
        </p:grpSpPr>
        <p:sp>
          <p:nvSpPr>
            <p:cNvPr id="480" name="Shape 480"/>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1" name="Shape 481"/>
            <p:cNvSpPr txBox="1"/>
            <p:nvPr/>
          </p:nvSpPr>
          <p:spPr>
            <a:xfrm>
              <a:off x="0" y="3883354"/>
              <a:ext cx="3007471" cy="637096"/>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Impact op kwaliteit en</a:t>
              </a:r>
              <a:br>
                <a:rPr lang="nl-BE" sz="1200">
                  <a:solidFill>
                    <a:schemeClr val="dk1"/>
                  </a:solidFill>
                  <a:latin typeface="Arial"/>
                  <a:ea typeface="Arial"/>
                  <a:cs typeface="Arial"/>
                  <a:sym typeface="Arial"/>
                </a:rPr>
              </a:br>
              <a:r>
                <a:rPr lang="nl-BE" sz="1200">
                  <a:solidFill>
                    <a:schemeClr val="dk1"/>
                  </a:solidFill>
                  <a:latin typeface="Arial"/>
                  <a:ea typeface="Arial"/>
                  <a:cs typeface="Arial"/>
                  <a:sym typeface="Arial"/>
                </a:rPr>
                <a:t>efficiëntie dienstverlening</a:t>
              </a:r>
            </a:p>
          </p:txBody>
        </p:sp>
        <p:sp>
          <p:nvSpPr>
            <p:cNvPr id="482" name="Shape 482"/>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3" name="Shape 483"/>
            <p:cNvSpPr txBox="1"/>
            <p:nvPr/>
          </p:nvSpPr>
          <p:spPr>
            <a:xfrm>
              <a:off x="0" y="2913056"/>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Meervoudige kosten om </a:t>
              </a:r>
              <a:br>
                <a:rPr lang="nl-BE" sz="1200">
                  <a:solidFill>
                    <a:schemeClr val="dk1"/>
                  </a:solidFill>
                  <a:latin typeface="Arial"/>
                  <a:ea typeface="Arial"/>
                  <a:cs typeface="Arial"/>
                  <a:sym typeface="Arial"/>
                </a:rPr>
              </a:br>
              <a:r>
                <a:rPr lang="nl-BE" sz="1200">
                  <a:solidFill>
                    <a:schemeClr val="dk1"/>
                  </a:solidFill>
                  <a:latin typeface="Arial"/>
                  <a:ea typeface="Arial"/>
                  <a:cs typeface="Arial"/>
                  <a:sym typeface="Arial"/>
                </a:rPr>
                <a:t>informatie te koppelen</a:t>
              </a:r>
            </a:p>
          </p:txBody>
        </p:sp>
        <p:sp>
          <p:nvSpPr>
            <p:cNvPr id="484" name="Shape 484"/>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5" name="Shape 485"/>
            <p:cNvSpPr txBox="1"/>
            <p:nvPr/>
          </p:nvSpPr>
          <p:spPr>
            <a:xfrm>
              <a:off x="0" y="1942758"/>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Authentieke bronnen bestaan</a:t>
              </a:r>
              <a:br>
                <a:rPr lang="nl-BE" sz="1200">
                  <a:solidFill>
                    <a:schemeClr val="dk1"/>
                  </a:solidFill>
                  <a:latin typeface="Arial"/>
                  <a:ea typeface="Arial"/>
                  <a:cs typeface="Arial"/>
                  <a:sym typeface="Arial"/>
                </a:rPr>
              </a:br>
              <a:r>
                <a:rPr lang="nl-BE" sz="1200">
                  <a:solidFill>
                    <a:schemeClr val="dk1"/>
                  </a:solidFill>
                  <a:latin typeface="Arial"/>
                  <a:ea typeface="Arial"/>
                  <a:cs typeface="Arial"/>
                  <a:sym typeface="Arial"/>
                </a:rPr>
                <a:t>als silo’s</a:t>
              </a:r>
            </a:p>
          </p:txBody>
        </p:sp>
        <p:sp>
          <p:nvSpPr>
            <p:cNvPr id="486" name="Shape 486"/>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7" name="Shape 487"/>
            <p:cNvSpPr txBox="1"/>
            <p:nvPr/>
          </p:nvSpPr>
          <p:spPr>
            <a:xfrm>
              <a:off x="0" y="972460"/>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Informatie wordt gestructureerd/ gemodelleerd vanuit 1 perspectief</a:t>
              </a:r>
            </a:p>
          </p:txBody>
        </p:sp>
        <p:sp>
          <p:nvSpPr>
            <p:cNvPr id="488" name="Shape 488"/>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9" name="Shape 489"/>
            <p:cNvSpPr txBox="1"/>
            <p:nvPr/>
          </p:nvSpPr>
          <p:spPr>
            <a:xfrm>
              <a:off x="0" y="0"/>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Applicaties kijken naar de reële wereld vanuit verschillende perspectieven</a:t>
              </a:r>
            </a:p>
          </p:txBody>
        </p:sp>
      </p:grpSp>
    </p:spTree>
    <p:extLst>
      <p:ext uri="{BB962C8B-B14F-4D97-AF65-F5344CB8AC3E}">
        <p14:creationId xmlns:p14="http://schemas.microsoft.com/office/powerpoint/2010/main" val="124329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l="8012" t="7132" r="8014"/>
          <a:stretch/>
        </p:blipFill>
        <p:spPr>
          <a:xfrm>
            <a:off x="321370" y="-4697"/>
            <a:ext cx="8822630" cy="5148197"/>
          </a:xfrm>
          <a:prstGeom prst="rect">
            <a:avLst/>
          </a:prstGeom>
        </p:spPr>
      </p:pic>
      <p:sp>
        <p:nvSpPr>
          <p:cNvPr id="2" name="Slide Number Placeholder 1"/>
          <p:cNvSpPr>
            <a:spLocks noGrp="1"/>
          </p:cNvSpPr>
          <p:nvPr>
            <p:ph type="sldNum" sz="quarter" idx="4"/>
          </p:nvPr>
        </p:nvSpPr>
        <p:spPr/>
        <p:txBody>
          <a:bodyPr/>
          <a:lstStyle/>
          <a:p>
            <a:fld id="{C9C406F6-A053-43CA-AEC8-FA3EEE83A3FB}" type="slidenum">
              <a:rPr lang="nl-BE" smtClean="0"/>
              <a:pPr/>
              <a:t>23</a:t>
            </a:fld>
            <a:endParaRPr lang="nl-BE"/>
          </a:p>
        </p:txBody>
      </p:sp>
      <p:sp>
        <p:nvSpPr>
          <p:cNvPr id="6" name="Rectangle 5"/>
          <p:cNvSpPr/>
          <p:nvPr/>
        </p:nvSpPr>
        <p:spPr>
          <a:xfrm>
            <a:off x="321370" y="0"/>
            <a:ext cx="8822630" cy="51435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700"/>
              <a:t>Interoperabiliteit is de mogelijkheid van verschillende autonome organisaties of systemen om met elkaar te communiceren en samen te werken.</a:t>
            </a:r>
          </a:p>
        </p:txBody>
      </p:sp>
      <p:sp>
        <p:nvSpPr>
          <p:cNvPr id="4" name="Rechthoek 3">
            <a:extLst>
              <a:ext uri="{FF2B5EF4-FFF2-40B4-BE49-F238E27FC236}">
                <a16:creationId xmlns:a16="http://schemas.microsoft.com/office/drawing/2014/main" id="{8856A019-729F-4CEC-B754-B6C932E16B22}"/>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3656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5" name="Afbeelding 225" descr="Afbeelding met schermafbeelding&#10;&#10;Beschrijving is gegenereerd met zeer hoge betrouwbaarheid">
            <a:extLst>
              <a:ext uri="{FF2B5EF4-FFF2-40B4-BE49-F238E27FC236}">
                <a16:creationId xmlns:a16="http://schemas.microsoft.com/office/drawing/2014/main" id="{32FAC476-1635-464D-B5B2-BABFD5D21158}"/>
              </a:ext>
            </a:extLst>
          </p:cNvPr>
          <p:cNvPicPr>
            <a:picLocks noChangeAspect="1"/>
          </p:cNvPicPr>
          <p:nvPr/>
        </p:nvPicPr>
        <p:blipFill>
          <a:blip r:embed="rId2"/>
          <a:stretch>
            <a:fillRect/>
          </a:stretch>
        </p:blipFill>
        <p:spPr>
          <a:xfrm>
            <a:off x="2503641" y="1004421"/>
            <a:ext cx="4144549" cy="926948"/>
          </a:xfrm>
          <a:prstGeom prst="rect">
            <a:avLst/>
          </a:prstGeom>
        </p:spPr>
      </p:pic>
      <p:pic>
        <p:nvPicPr>
          <p:cNvPr id="227" name="Afbeelding 225" descr="Afbeelding met schermafbeelding&#10;&#10;Beschrijving is gegenereerd met zeer hoge betrouwbaarheid">
            <a:extLst>
              <a:ext uri="{FF2B5EF4-FFF2-40B4-BE49-F238E27FC236}">
                <a16:creationId xmlns:a16="http://schemas.microsoft.com/office/drawing/2014/main" id="{829EAF9F-38A0-494D-9477-36870DF1CEDE}"/>
              </a:ext>
            </a:extLst>
          </p:cNvPr>
          <p:cNvPicPr>
            <a:picLocks noChangeAspect="1"/>
          </p:cNvPicPr>
          <p:nvPr/>
        </p:nvPicPr>
        <p:blipFill>
          <a:blip r:embed="rId2"/>
          <a:stretch>
            <a:fillRect/>
          </a:stretch>
        </p:blipFill>
        <p:spPr>
          <a:xfrm>
            <a:off x="2503641" y="1936044"/>
            <a:ext cx="4144549" cy="926948"/>
          </a:xfrm>
          <a:prstGeom prst="rect">
            <a:avLst/>
          </a:prstGeom>
        </p:spPr>
      </p:pic>
      <p:pic>
        <p:nvPicPr>
          <p:cNvPr id="228" name="Afbeelding 228" descr="Afbeelding met geel, tekening&#10;&#10;Beschrijving is gegenereerd met zeer hoge betrouwbaarheid">
            <a:extLst>
              <a:ext uri="{FF2B5EF4-FFF2-40B4-BE49-F238E27FC236}">
                <a16:creationId xmlns:a16="http://schemas.microsoft.com/office/drawing/2014/main" id="{6C37FD38-E520-47E0-BDD3-B30E0B546A45}"/>
              </a:ext>
            </a:extLst>
          </p:cNvPr>
          <p:cNvPicPr>
            <a:picLocks noChangeAspect="1"/>
          </p:cNvPicPr>
          <p:nvPr/>
        </p:nvPicPr>
        <p:blipFill>
          <a:blip r:embed="rId3"/>
          <a:stretch>
            <a:fillRect/>
          </a:stretch>
        </p:blipFill>
        <p:spPr>
          <a:xfrm>
            <a:off x="2503640" y="2868194"/>
            <a:ext cx="4144549" cy="925892"/>
          </a:xfrm>
          <a:prstGeom prst="rect">
            <a:avLst/>
          </a:prstGeom>
        </p:spPr>
      </p:pic>
      <p:pic>
        <p:nvPicPr>
          <p:cNvPr id="230" name="Afbeelding 230" descr="Afbeelding met geel, tekening&#10;&#10;Beschrijving is gegenereerd met zeer hoge betrouwbaarheid">
            <a:extLst>
              <a:ext uri="{FF2B5EF4-FFF2-40B4-BE49-F238E27FC236}">
                <a16:creationId xmlns:a16="http://schemas.microsoft.com/office/drawing/2014/main" id="{31A4B1EA-0CE4-4C71-BDBC-5D7F9DAEBBFF}"/>
              </a:ext>
            </a:extLst>
          </p:cNvPr>
          <p:cNvPicPr>
            <a:picLocks noChangeAspect="1"/>
          </p:cNvPicPr>
          <p:nvPr/>
        </p:nvPicPr>
        <p:blipFill>
          <a:blip r:embed="rId3"/>
          <a:stretch>
            <a:fillRect/>
          </a:stretch>
        </p:blipFill>
        <p:spPr>
          <a:xfrm>
            <a:off x="2503640" y="3799816"/>
            <a:ext cx="4144549" cy="925893"/>
          </a:xfrm>
          <a:prstGeom prst="rect">
            <a:avLst/>
          </a:prstGeom>
        </p:spPr>
      </p:pic>
      <p:sp>
        <p:nvSpPr>
          <p:cNvPr id="233" name="Rechthoek 232">
            <a:extLst>
              <a:ext uri="{FF2B5EF4-FFF2-40B4-BE49-F238E27FC236}">
                <a16:creationId xmlns:a16="http://schemas.microsoft.com/office/drawing/2014/main" id="{D5D7102E-2A96-467E-9C84-668FA9623712}"/>
              </a:ext>
            </a:extLst>
          </p:cNvPr>
          <p:cNvSpPr/>
          <p:nvPr/>
        </p:nvSpPr>
        <p:spPr>
          <a:xfrm>
            <a:off x="2582318" y="1098766"/>
            <a:ext cx="3969184" cy="469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a:solidFill>
                  <a:schemeClr val="tx1"/>
                </a:solidFill>
                <a:cs typeface="Arial"/>
              </a:rPr>
              <a:t>Legale interoperabiliteit</a:t>
            </a:r>
          </a:p>
        </p:txBody>
      </p:sp>
      <p:sp>
        <p:nvSpPr>
          <p:cNvPr id="234" name="Rechthoek 233">
            <a:extLst>
              <a:ext uri="{FF2B5EF4-FFF2-40B4-BE49-F238E27FC236}">
                <a16:creationId xmlns:a16="http://schemas.microsoft.com/office/drawing/2014/main" id="{43B26B7B-15EE-40C3-8F73-8940DE212DFF}"/>
              </a:ext>
            </a:extLst>
          </p:cNvPr>
          <p:cNvSpPr/>
          <p:nvPr/>
        </p:nvSpPr>
        <p:spPr>
          <a:xfrm>
            <a:off x="2590146" y="2022560"/>
            <a:ext cx="3969184" cy="469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a:solidFill>
                  <a:schemeClr val="tx1"/>
                </a:solidFill>
                <a:cs typeface="Arial"/>
              </a:rPr>
              <a:t>Organisationele interoperabiliteit</a:t>
            </a:r>
          </a:p>
        </p:txBody>
      </p:sp>
      <p:sp>
        <p:nvSpPr>
          <p:cNvPr id="235" name="Rechthoek 234">
            <a:extLst>
              <a:ext uri="{FF2B5EF4-FFF2-40B4-BE49-F238E27FC236}">
                <a16:creationId xmlns:a16="http://schemas.microsoft.com/office/drawing/2014/main" id="{FF2C3056-82AD-4655-9079-1312A9DEF995}"/>
              </a:ext>
            </a:extLst>
          </p:cNvPr>
          <p:cNvSpPr/>
          <p:nvPr/>
        </p:nvSpPr>
        <p:spPr>
          <a:xfrm>
            <a:off x="2582316" y="2954182"/>
            <a:ext cx="3969184" cy="469726"/>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a:solidFill>
                  <a:schemeClr val="tx1"/>
                </a:solidFill>
                <a:cs typeface="Arial"/>
              </a:rPr>
              <a:t>Semantische interoperabiliteit</a:t>
            </a:r>
          </a:p>
        </p:txBody>
      </p:sp>
      <p:sp>
        <p:nvSpPr>
          <p:cNvPr id="236" name="Rechthoek 235">
            <a:extLst>
              <a:ext uri="{FF2B5EF4-FFF2-40B4-BE49-F238E27FC236}">
                <a16:creationId xmlns:a16="http://schemas.microsoft.com/office/drawing/2014/main" id="{3C78ACB0-AF9D-4A76-8530-C98D68FBFA32}"/>
              </a:ext>
            </a:extLst>
          </p:cNvPr>
          <p:cNvSpPr/>
          <p:nvPr/>
        </p:nvSpPr>
        <p:spPr>
          <a:xfrm>
            <a:off x="2582317" y="3893635"/>
            <a:ext cx="3969184" cy="469726"/>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a:solidFill>
                  <a:schemeClr val="tx1"/>
                </a:solidFill>
                <a:cs typeface="Arial"/>
              </a:rPr>
              <a:t>Technische interoperabiliteit</a:t>
            </a:r>
          </a:p>
        </p:txBody>
      </p:sp>
      <p:sp>
        <p:nvSpPr>
          <p:cNvPr id="237" name="Tekstvak 236">
            <a:extLst>
              <a:ext uri="{FF2B5EF4-FFF2-40B4-BE49-F238E27FC236}">
                <a16:creationId xmlns:a16="http://schemas.microsoft.com/office/drawing/2014/main" id="{0B140FF4-9DD0-44A5-A8DB-49F54553348A}"/>
              </a:ext>
            </a:extLst>
          </p:cNvPr>
          <p:cNvSpPr txBox="1"/>
          <p:nvPr/>
        </p:nvSpPr>
        <p:spPr>
          <a:xfrm>
            <a:off x="6680287" y="2769991"/>
            <a:ext cx="86429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sz="9600">
                <a:solidFill>
                  <a:schemeClr val="bg2"/>
                </a:solidFill>
              </a:rPr>
              <a:t>}</a:t>
            </a:r>
          </a:p>
        </p:txBody>
      </p:sp>
      <p:sp>
        <p:nvSpPr>
          <p:cNvPr id="238" name="Tekstvak 237">
            <a:extLst>
              <a:ext uri="{FF2B5EF4-FFF2-40B4-BE49-F238E27FC236}">
                <a16:creationId xmlns:a16="http://schemas.microsoft.com/office/drawing/2014/main" id="{DBFA1D0F-BE28-4580-B5C7-661EE45108A1}"/>
              </a:ext>
            </a:extLst>
          </p:cNvPr>
          <p:cNvSpPr txBox="1"/>
          <p:nvPr/>
        </p:nvSpPr>
        <p:spPr>
          <a:xfrm>
            <a:off x="7112827" y="3492022"/>
            <a:ext cx="11383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2000" b="1">
                <a:solidFill>
                  <a:schemeClr val="bg2"/>
                </a:solidFill>
              </a:rPr>
              <a:t>OSLO</a:t>
            </a:r>
            <a:endParaRPr lang="nl-NL">
              <a:solidFill>
                <a:schemeClr val="bg2"/>
              </a:solidFill>
            </a:endParaRPr>
          </a:p>
        </p:txBody>
      </p:sp>
      <p:sp>
        <p:nvSpPr>
          <p:cNvPr id="15" name="Google Shape;242;g71eeb774cb_0_278">
            <a:extLst>
              <a:ext uri="{FF2B5EF4-FFF2-40B4-BE49-F238E27FC236}">
                <a16:creationId xmlns:a16="http://schemas.microsoft.com/office/drawing/2014/main" id="{2253E947-9C09-455D-BD3B-A896041144EE}"/>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Niveaus van interoperabiliteit</a:t>
            </a:r>
          </a:p>
        </p:txBody>
      </p:sp>
    </p:spTree>
    <p:extLst>
      <p:ext uri="{BB962C8B-B14F-4D97-AF65-F5344CB8AC3E}">
        <p14:creationId xmlns:p14="http://schemas.microsoft.com/office/powerpoint/2010/main" val="118607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Afbeelding 5" descr="Afbeelding met buiten, object, gebouw, water&#10;&#10;Beschrijving is gegenereerd met zeer hoge betrouwbaarheid">
            <a:extLst>
              <a:ext uri="{FF2B5EF4-FFF2-40B4-BE49-F238E27FC236}">
                <a16:creationId xmlns:a16="http://schemas.microsoft.com/office/drawing/2014/main" id="{03F969C8-9684-42E9-B6F1-61342F29997D}"/>
              </a:ext>
            </a:extLst>
          </p:cNvPr>
          <p:cNvPicPr>
            <a:picLocks noChangeAspect="1"/>
          </p:cNvPicPr>
          <p:nvPr/>
        </p:nvPicPr>
        <p:blipFill rotWithShape="1">
          <a:blip r:embed="rId2"/>
          <a:srcRect l="2448" t="54" r="11451"/>
          <a:stretch/>
        </p:blipFill>
        <p:spPr>
          <a:xfrm>
            <a:off x="-1565" y="-583"/>
            <a:ext cx="9146706" cy="5146996"/>
          </a:xfrm>
          <a:prstGeom prst="rect">
            <a:avLst/>
          </a:prstGeom>
        </p:spPr>
      </p:pic>
    </p:spTree>
    <p:extLst>
      <p:ext uri="{BB962C8B-B14F-4D97-AF65-F5344CB8AC3E}">
        <p14:creationId xmlns:p14="http://schemas.microsoft.com/office/powerpoint/2010/main" val="126005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0D18-86F8-4298-82C2-EC001A96636E}"/>
              </a:ext>
            </a:extLst>
          </p:cNvPr>
          <p:cNvSpPr>
            <a:spLocks noGrp="1"/>
          </p:cNvSpPr>
          <p:nvPr>
            <p:ph type="ctrTitle"/>
          </p:nvPr>
        </p:nvSpPr>
        <p:spPr>
          <a:xfrm>
            <a:off x="1051411" y="862836"/>
            <a:ext cx="7041177" cy="1647000"/>
          </a:xfrm>
        </p:spPr>
        <p:txBody>
          <a:bodyPr/>
          <a:lstStyle/>
          <a:p>
            <a:pPr algn="ctr"/>
            <a:r>
              <a:rPr lang="en-US" sz="5400" b="1">
                <a:solidFill>
                  <a:schemeClr val="tx1"/>
                </a:solidFill>
                <a:latin typeface="FlandersArtSans-Bold" panose="00000800000000000000" pitchFamily="2" charset="0"/>
              </a:rPr>
              <a:t>O</a:t>
            </a:r>
            <a:r>
              <a:rPr lang="en-US" sz="5400">
                <a:solidFill>
                  <a:schemeClr val="tx1"/>
                </a:solidFill>
                <a:latin typeface="FlandersArtSans-Regular" panose="00000500000000000000" pitchFamily="2" charset="0"/>
              </a:rPr>
              <a:t>pen </a:t>
            </a:r>
            <a:r>
              <a:rPr lang="en-US" sz="5400" b="1">
                <a:solidFill>
                  <a:schemeClr val="tx1"/>
                </a:solidFill>
                <a:latin typeface="FlandersArtSans-Bold" panose="00000800000000000000" pitchFamily="2" charset="0"/>
              </a:rPr>
              <a:t>S</a:t>
            </a:r>
            <a:r>
              <a:rPr lang="en-US" sz="5400">
                <a:solidFill>
                  <a:schemeClr val="tx1"/>
                </a:solidFill>
                <a:latin typeface="FlandersArtSans-Regular" panose="00000500000000000000" pitchFamily="2" charset="0"/>
              </a:rPr>
              <a:t>tandaarden</a:t>
            </a:r>
            <a:br>
              <a:rPr lang="en-US" sz="5400">
                <a:solidFill>
                  <a:schemeClr val="tx1"/>
                </a:solidFill>
                <a:latin typeface="FlandersArtSans-Regular" panose="00000500000000000000" pitchFamily="2" charset="0"/>
              </a:rPr>
            </a:br>
            <a:r>
              <a:rPr lang="en-US" sz="5400">
                <a:solidFill>
                  <a:schemeClr val="tx1"/>
                </a:solidFill>
                <a:latin typeface="FlandersArtSans-Regular" panose="00000500000000000000" pitchFamily="2" charset="0"/>
              </a:rPr>
              <a:t>voor</a:t>
            </a:r>
            <a:br>
              <a:rPr lang="en-US" sz="5400">
                <a:solidFill>
                  <a:schemeClr val="tx1"/>
                </a:solidFill>
                <a:latin typeface="FlandersArtSans-Regular" panose="00000500000000000000" pitchFamily="2" charset="0"/>
              </a:rPr>
            </a:br>
            <a:r>
              <a:rPr lang="en-US" sz="5400" b="1">
                <a:solidFill>
                  <a:schemeClr val="tx1"/>
                </a:solidFill>
                <a:latin typeface="FlandersArtSans-Bold" panose="00000800000000000000" pitchFamily="2" charset="0"/>
              </a:rPr>
              <a:t>L</a:t>
            </a:r>
            <a:r>
              <a:rPr lang="en-US" sz="5400">
                <a:solidFill>
                  <a:schemeClr val="tx1"/>
                </a:solidFill>
                <a:latin typeface="FlandersArtSans-Regular" panose="00000500000000000000" pitchFamily="2" charset="0"/>
              </a:rPr>
              <a:t>inkende </a:t>
            </a:r>
            <a:r>
              <a:rPr lang="en-US" sz="5400">
                <a:solidFill>
                  <a:schemeClr val="tx1"/>
                </a:solidFill>
                <a:latin typeface="FlandersArtSans-Bold" panose="00000800000000000000" pitchFamily="2" charset="0"/>
              </a:rPr>
              <a:t>O</a:t>
            </a:r>
            <a:r>
              <a:rPr lang="en-US" sz="5400">
                <a:solidFill>
                  <a:schemeClr val="tx1"/>
                </a:solidFill>
                <a:latin typeface="FlandersArtSans-Regular" panose="00000500000000000000" pitchFamily="2" charset="0"/>
              </a:rPr>
              <a:t>rganisaties</a:t>
            </a:r>
          </a:p>
        </p:txBody>
      </p:sp>
    </p:spTree>
    <p:extLst>
      <p:ext uri="{BB962C8B-B14F-4D97-AF65-F5344CB8AC3E}">
        <p14:creationId xmlns:p14="http://schemas.microsoft.com/office/powerpoint/2010/main" val="230417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EDC0C080-2C3F-47FF-9DD2-AB5657511266}"/>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0" name="Group 49"/>
          <p:cNvGrpSpPr/>
          <p:nvPr/>
        </p:nvGrpSpPr>
        <p:grpSpPr>
          <a:xfrm>
            <a:off x="1968153" y="911268"/>
            <a:ext cx="5321996" cy="3620273"/>
            <a:chOff x="1458468" y="999032"/>
            <a:chExt cx="6930460" cy="5357318"/>
          </a:xfrm>
        </p:grpSpPr>
        <p:grpSp>
          <p:nvGrpSpPr>
            <p:cNvPr id="19" name="Group 18"/>
            <p:cNvGrpSpPr/>
            <p:nvPr/>
          </p:nvGrpSpPr>
          <p:grpSpPr>
            <a:xfrm>
              <a:off x="1919797" y="1046475"/>
              <a:ext cx="5712402" cy="844938"/>
              <a:chOff x="1347216" y="1298723"/>
              <a:chExt cx="5712402" cy="844938"/>
            </a:xfrm>
          </p:grpSpPr>
          <p:sp>
            <p:nvSpPr>
              <p:cNvPr id="13" name="Rounded Rectangle 1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Semantische</a:t>
                </a:r>
                <a:r>
                  <a:rPr lang="nl-BE" sz="1800"/>
                  <a:t> interoperabiliteit</a:t>
                </a:r>
              </a:p>
            </p:txBody>
          </p:sp>
        </p:grpSp>
        <p:grpSp>
          <p:nvGrpSpPr>
            <p:cNvPr id="12" name="Group 11"/>
            <p:cNvGrpSpPr/>
            <p:nvPr/>
          </p:nvGrpSpPr>
          <p:grpSpPr>
            <a:xfrm>
              <a:off x="1458468" y="999032"/>
              <a:ext cx="922659" cy="922659"/>
              <a:chOff x="5386104" y="4046311"/>
              <a:chExt cx="1511808" cy="1511808"/>
            </a:xfrm>
            <a:solidFill>
              <a:schemeClr val="bg1"/>
            </a:solidFill>
          </p:grpSpPr>
          <p:sp>
            <p:nvSpPr>
              <p:cNvPr id="8" name="Oval 7"/>
              <p:cNvSpPr/>
              <p:nvPr/>
            </p:nvSpPr>
            <p:spPr>
              <a:xfrm>
                <a:off x="5386104" y="4046311"/>
                <a:ext cx="1511808" cy="1511808"/>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6520" y="4326726"/>
                <a:ext cx="950976" cy="950976"/>
              </a:xfrm>
              <a:prstGeom prst="rect">
                <a:avLst/>
              </a:prstGeom>
              <a:grpFill/>
            </p:spPr>
          </p:pic>
        </p:grpSp>
        <p:grpSp>
          <p:nvGrpSpPr>
            <p:cNvPr id="20" name="Group 19"/>
            <p:cNvGrpSpPr/>
            <p:nvPr/>
          </p:nvGrpSpPr>
          <p:grpSpPr>
            <a:xfrm>
              <a:off x="2381127" y="2145479"/>
              <a:ext cx="5712402" cy="844938"/>
              <a:chOff x="1347216" y="1298723"/>
              <a:chExt cx="5712402" cy="844938"/>
            </a:xfrm>
          </p:grpSpPr>
          <p:sp>
            <p:nvSpPr>
              <p:cNvPr id="21" name="Rounded Rectangle 20"/>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Technische</a:t>
                </a:r>
                <a:r>
                  <a:rPr lang="nl-BE" sz="1800"/>
                  <a:t> interoperabiliteit</a:t>
                </a:r>
              </a:p>
            </p:txBody>
          </p:sp>
        </p:grpSp>
        <p:sp>
          <p:nvSpPr>
            <p:cNvPr id="24" name="Oval 23"/>
            <p:cNvSpPr/>
            <p:nvPr/>
          </p:nvSpPr>
          <p:spPr>
            <a:xfrm>
              <a:off x="7466269" y="2106620"/>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2673" y="2313024"/>
              <a:ext cx="509849" cy="509849"/>
            </a:xfrm>
            <a:prstGeom prst="rect">
              <a:avLst/>
            </a:prstGeom>
          </p:spPr>
        </p:pic>
        <p:grpSp>
          <p:nvGrpSpPr>
            <p:cNvPr id="26" name="Group 25"/>
            <p:cNvGrpSpPr/>
            <p:nvPr/>
          </p:nvGrpSpPr>
          <p:grpSpPr>
            <a:xfrm>
              <a:off x="1919797" y="3283126"/>
              <a:ext cx="5712402" cy="844938"/>
              <a:chOff x="1347216" y="1298723"/>
              <a:chExt cx="5712402" cy="844938"/>
            </a:xfrm>
          </p:grpSpPr>
          <p:sp>
            <p:nvSpPr>
              <p:cNvPr id="27" name="Rounded Rectangle 26"/>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Tools</a:t>
                </a:r>
              </a:p>
            </p:txBody>
          </p:sp>
        </p:grpSp>
        <p:sp>
          <p:nvSpPr>
            <p:cNvPr id="30" name="Oval 29"/>
            <p:cNvSpPr/>
            <p:nvPr/>
          </p:nvSpPr>
          <p:spPr>
            <a:xfrm>
              <a:off x="1458468" y="3235683"/>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2" name="Group 31"/>
            <p:cNvGrpSpPr/>
            <p:nvPr/>
          </p:nvGrpSpPr>
          <p:grpSpPr>
            <a:xfrm>
              <a:off x="2381127" y="4382130"/>
              <a:ext cx="5712402" cy="844938"/>
              <a:chOff x="1347216" y="1298723"/>
              <a:chExt cx="5712402" cy="844938"/>
            </a:xfrm>
          </p:grpSpPr>
          <p:sp>
            <p:nvSpPr>
              <p:cNvPr id="33" name="Rounded Rectangle 3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Ondersteuning &amp; </a:t>
                </a:r>
                <a:r>
                  <a:rPr lang="nl-BE" sz="1800" b="1" err="1"/>
                  <a:t>Governance</a:t>
                </a:r>
                <a:endParaRPr lang="nl-BE" sz="1800"/>
              </a:p>
            </p:txBody>
          </p:sp>
        </p:grpSp>
        <p:sp>
          <p:nvSpPr>
            <p:cNvPr id="35" name="Oval 34"/>
            <p:cNvSpPr/>
            <p:nvPr/>
          </p:nvSpPr>
          <p:spPr>
            <a:xfrm>
              <a:off x="7466269" y="434327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8" name="Group 37"/>
            <p:cNvGrpSpPr/>
            <p:nvPr/>
          </p:nvGrpSpPr>
          <p:grpSpPr>
            <a:xfrm>
              <a:off x="1960271" y="5481134"/>
              <a:ext cx="5712402" cy="844938"/>
              <a:chOff x="1347216" y="1298723"/>
              <a:chExt cx="5712402" cy="844938"/>
            </a:xfrm>
          </p:grpSpPr>
          <p:sp>
            <p:nvSpPr>
              <p:cNvPr id="39" name="Rounded Rectangle 38"/>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err="1"/>
                  <a:t>Use</a:t>
                </a:r>
                <a:r>
                  <a:rPr lang="nl-BE" sz="1800" b="1"/>
                  <a:t> cases</a:t>
                </a:r>
              </a:p>
            </p:txBody>
          </p:sp>
        </p:grpSp>
        <p:sp>
          <p:nvSpPr>
            <p:cNvPr id="42" name="Oval 41"/>
            <p:cNvSpPr/>
            <p:nvPr/>
          </p:nvSpPr>
          <p:spPr>
            <a:xfrm>
              <a:off x="1498942" y="543369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703" y="3415404"/>
              <a:ext cx="580382" cy="580382"/>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44864" y="4468760"/>
              <a:ext cx="567040" cy="56704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69651" y="5638800"/>
              <a:ext cx="500291" cy="500291"/>
            </a:xfrm>
            <a:prstGeom prst="rect">
              <a:avLst/>
            </a:prstGeom>
          </p:spPr>
        </p:pic>
      </p:grpSp>
      <p:sp>
        <p:nvSpPr>
          <p:cNvPr id="36" name="Shape 478"/>
          <p:cNvSpPr/>
          <p:nvPr/>
        </p:nvSpPr>
        <p:spPr>
          <a:xfrm>
            <a:off x="1272958" y="225470"/>
            <a:ext cx="6754661" cy="4622103"/>
          </a:xfrm>
          <a:prstGeom prst="rect">
            <a:avLst/>
          </a:prstGeom>
          <a:no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endParaRPr lang="nl-BE">
              <a:solidFill>
                <a:srgbClr val="000000"/>
              </a:solidFill>
              <a:latin typeface="Arial"/>
              <a:ea typeface="Arial"/>
              <a:cs typeface="Arial"/>
              <a:sym typeface="Arial"/>
            </a:endParaRPr>
          </a:p>
        </p:txBody>
      </p:sp>
      <p:sp>
        <p:nvSpPr>
          <p:cNvPr id="2" name="Rectangle 1"/>
          <p:cNvSpPr/>
          <p:nvPr/>
        </p:nvSpPr>
        <p:spPr>
          <a:xfrm>
            <a:off x="1315234" y="267745"/>
            <a:ext cx="6670109" cy="3778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accent4"/>
                </a:solidFill>
              </a:rPr>
              <a:t>OSLO</a:t>
            </a:r>
          </a:p>
        </p:txBody>
      </p:sp>
    </p:spTree>
    <p:extLst>
      <p:ext uri="{BB962C8B-B14F-4D97-AF65-F5344CB8AC3E}">
        <p14:creationId xmlns:p14="http://schemas.microsoft.com/office/powerpoint/2010/main" val="408647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31CA14A9-5FEC-4243-9AAE-A1D862AB5C0D}"/>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Afbeelding 3" descr="Afbeelding met schermafbeelding&#10;&#10;Beschrijving is gegenereerd met zeer hoge betrouwbaarheid">
            <a:extLst>
              <a:ext uri="{FF2B5EF4-FFF2-40B4-BE49-F238E27FC236}">
                <a16:creationId xmlns:a16="http://schemas.microsoft.com/office/drawing/2014/main" id="{FA1E88AC-AE52-4B83-BE9C-2308284B4968}"/>
              </a:ext>
            </a:extLst>
          </p:cNvPr>
          <p:cNvPicPr>
            <a:picLocks noChangeAspect="1"/>
          </p:cNvPicPr>
          <p:nvPr/>
        </p:nvPicPr>
        <p:blipFill>
          <a:blip r:embed="rId2"/>
          <a:stretch>
            <a:fillRect/>
          </a:stretch>
        </p:blipFill>
        <p:spPr>
          <a:xfrm>
            <a:off x="720672" y="1372786"/>
            <a:ext cx="7692970" cy="3017861"/>
          </a:xfrm>
          <a:prstGeom prst="rect">
            <a:avLst/>
          </a:prstGeom>
        </p:spPr>
      </p:pic>
      <p:sp>
        <p:nvSpPr>
          <p:cNvPr id="5" name="Rechthoek 4">
            <a:extLst>
              <a:ext uri="{FF2B5EF4-FFF2-40B4-BE49-F238E27FC236}">
                <a16:creationId xmlns:a16="http://schemas.microsoft.com/office/drawing/2014/main" id="{5C0719FE-04B1-46F1-B0B9-DBA91AA86F85}"/>
              </a:ext>
            </a:extLst>
          </p:cNvPr>
          <p:cNvSpPr/>
          <p:nvPr/>
        </p:nvSpPr>
        <p:spPr>
          <a:xfrm>
            <a:off x="5654943" y="1794897"/>
            <a:ext cx="2324745" cy="6877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b="1">
                <a:solidFill>
                  <a:srgbClr val="002060"/>
                </a:solidFill>
                <a:latin typeface="Courier New"/>
                <a:cs typeface="Arial"/>
              </a:rPr>
              <a:t>e.g. INSPIRE</a:t>
            </a:r>
            <a:endParaRPr lang="nl-NL" b="1">
              <a:solidFill>
                <a:srgbClr val="002060"/>
              </a:solidFill>
              <a:latin typeface="Courier New"/>
              <a:cs typeface="Courier New"/>
            </a:endParaRPr>
          </a:p>
        </p:txBody>
      </p:sp>
      <p:sp>
        <p:nvSpPr>
          <p:cNvPr id="8" name="Google Shape;242;g71eeb774cb_0_278">
            <a:extLst>
              <a:ext uri="{FF2B5EF4-FFF2-40B4-BE49-F238E27FC236}">
                <a16:creationId xmlns:a16="http://schemas.microsoft.com/office/drawing/2014/main" id="{40218947-1716-43F0-817E-5E073EAD3B86}"/>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Share and reuse</a:t>
            </a:r>
          </a:p>
        </p:txBody>
      </p:sp>
    </p:spTree>
    <p:extLst>
      <p:ext uri="{BB962C8B-B14F-4D97-AF65-F5344CB8AC3E}">
        <p14:creationId xmlns:p14="http://schemas.microsoft.com/office/powerpoint/2010/main" val="184453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 name="Oval 3"/>
          <p:cNvSpPr/>
          <p:nvPr/>
        </p:nvSpPr>
        <p:spPr>
          <a:xfrm>
            <a:off x="1209675" y="1662113"/>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rPr>
              <a:t>28</a:t>
            </a:r>
          </a:p>
        </p:txBody>
      </p:sp>
      <p:sp>
        <p:nvSpPr>
          <p:cNvPr id="9" name="Oval 8"/>
          <p:cNvSpPr/>
          <p:nvPr/>
        </p:nvSpPr>
        <p:spPr>
          <a:xfrm>
            <a:off x="3886200" y="1662113"/>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cs typeface="Arial"/>
              </a:rPr>
              <a:t>20</a:t>
            </a:r>
          </a:p>
        </p:txBody>
      </p:sp>
      <p:sp>
        <p:nvSpPr>
          <p:cNvPr id="10" name="Oval 9"/>
          <p:cNvSpPr/>
          <p:nvPr/>
        </p:nvSpPr>
        <p:spPr>
          <a:xfrm>
            <a:off x="6562725" y="1662113"/>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cs typeface="Arial"/>
              </a:rPr>
              <a:t>3</a:t>
            </a:r>
          </a:p>
        </p:txBody>
      </p:sp>
      <p:sp>
        <p:nvSpPr>
          <p:cNvPr id="5" name="TextBox 4"/>
          <p:cNvSpPr txBox="1"/>
          <p:nvPr/>
        </p:nvSpPr>
        <p:spPr>
          <a:xfrm>
            <a:off x="1090106" y="3014663"/>
            <a:ext cx="1481138" cy="523220"/>
          </a:xfrm>
          <a:prstGeom prst="rect">
            <a:avLst/>
          </a:prstGeom>
          <a:noFill/>
        </p:spPr>
        <p:txBody>
          <a:bodyPr wrap="square" rtlCol="0">
            <a:spAutoFit/>
          </a:bodyPr>
          <a:lstStyle/>
          <a:p>
            <a:pPr algn="ctr"/>
            <a:r>
              <a:rPr lang="en-US" b="1"/>
              <a:t>Erkende standaarden</a:t>
            </a:r>
          </a:p>
        </p:txBody>
      </p:sp>
      <p:sp>
        <p:nvSpPr>
          <p:cNvPr id="12" name="TextBox 11"/>
          <p:cNvSpPr txBox="1"/>
          <p:nvPr/>
        </p:nvSpPr>
        <p:spPr>
          <a:xfrm>
            <a:off x="3766631" y="3014663"/>
            <a:ext cx="1481138" cy="523220"/>
          </a:xfrm>
          <a:prstGeom prst="rect">
            <a:avLst/>
          </a:prstGeom>
          <a:noFill/>
        </p:spPr>
        <p:txBody>
          <a:bodyPr wrap="square" rtlCol="0">
            <a:spAutoFit/>
          </a:bodyPr>
          <a:lstStyle/>
          <a:p>
            <a:pPr algn="ctr"/>
            <a:r>
              <a:rPr lang="en-US" b="1"/>
              <a:t>Kandidaat- standaarden</a:t>
            </a:r>
          </a:p>
        </p:txBody>
      </p:sp>
      <p:sp>
        <p:nvSpPr>
          <p:cNvPr id="13" name="TextBox 12"/>
          <p:cNvSpPr txBox="1"/>
          <p:nvPr/>
        </p:nvSpPr>
        <p:spPr>
          <a:xfrm>
            <a:off x="6443156" y="3014663"/>
            <a:ext cx="1481138" cy="523220"/>
          </a:xfrm>
          <a:prstGeom prst="rect">
            <a:avLst/>
          </a:prstGeom>
          <a:noFill/>
        </p:spPr>
        <p:txBody>
          <a:bodyPr wrap="square" rtlCol="0">
            <a:spAutoFit/>
          </a:bodyPr>
          <a:lstStyle/>
          <a:p>
            <a:pPr algn="ctr"/>
            <a:r>
              <a:rPr lang="en-US" b="1"/>
              <a:t>Standaarden in ontwikkeling</a:t>
            </a:r>
          </a:p>
        </p:txBody>
      </p:sp>
      <p:sp>
        <p:nvSpPr>
          <p:cNvPr id="11" name="Google Shape;242;g71eeb774cb_0_278">
            <a:extLst>
              <a:ext uri="{FF2B5EF4-FFF2-40B4-BE49-F238E27FC236}">
                <a16:creationId xmlns:a16="http://schemas.microsoft.com/office/drawing/2014/main" id="{03DAE374-B66E-4EE5-8164-BC912D58B33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Status 2020</a:t>
            </a:r>
          </a:p>
        </p:txBody>
      </p:sp>
    </p:spTree>
    <p:extLst>
      <p:ext uri="{BB962C8B-B14F-4D97-AF65-F5344CB8AC3E}">
        <p14:creationId xmlns:p14="http://schemas.microsoft.com/office/powerpoint/2010/main" val="172955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on.com : Neewer 12''X11''/30cm X 27cm Wooden Director's Film Movie  Slateboard Clapper Board : Camera &amp; Photo">
            <a:extLst>
              <a:ext uri="{FF2B5EF4-FFF2-40B4-BE49-F238E27FC236}">
                <a16:creationId xmlns:a16="http://schemas.microsoft.com/office/drawing/2014/main" id="{CEFEA65B-7AA3-4A51-8200-16CBC6F12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127" y="665739"/>
            <a:ext cx="3223746" cy="381202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2;g71eeb774cb_0_278">
            <a:extLst>
              <a:ext uri="{FF2B5EF4-FFF2-40B4-BE49-F238E27FC236}">
                <a16:creationId xmlns:a16="http://schemas.microsoft.com/office/drawing/2014/main" id="{2DBDF802-D34B-4CB6-A559-55DDCE7E67A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Opname?</a:t>
            </a:r>
          </a:p>
        </p:txBody>
      </p:sp>
    </p:spTree>
    <p:extLst>
      <p:ext uri="{BB962C8B-B14F-4D97-AF65-F5344CB8AC3E}">
        <p14:creationId xmlns:p14="http://schemas.microsoft.com/office/powerpoint/2010/main" val="4222747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19" name="Afbeelding 19" descr="Afbeelding met schermafbeelding&#10;&#10;Beschrijving is gegenereerd met zeer hoge betrouwbaarheid">
            <a:extLst>
              <a:ext uri="{FF2B5EF4-FFF2-40B4-BE49-F238E27FC236}">
                <a16:creationId xmlns:a16="http://schemas.microsoft.com/office/drawing/2014/main" id="{8488F737-07BC-4453-8EE2-E449D17FA675}"/>
              </a:ext>
            </a:extLst>
          </p:cNvPr>
          <p:cNvPicPr>
            <a:picLocks noChangeAspect="1"/>
          </p:cNvPicPr>
          <p:nvPr/>
        </p:nvPicPr>
        <p:blipFill>
          <a:blip r:embed="rId3"/>
          <a:stretch>
            <a:fillRect/>
          </a:stretch>
        </p:blipFill>
        <p:spPr>
          <a:xfrm>
            <a:off x="3832513" y="1674464"/>
            <a:ext cx="1920587" cy="2703776"/>
          </a:xfrm>
          <a:prstGeom prst="rect">
            <a:avLst/>
          </a:prstGeom>
          <a:ln>
            <a:noFill/>
          </a:ln>
          <a:effectLst>
            <a:outerShdw blurRad="292100" dist="139700" dir="2700000" algn="tl" rotWithShape="0">
              <a:srgbClr val="333333">
                <a:alpha val="65000"/>
              </a:srgbClr>
            </a:outerShdw>
          </a:effectLst>
        </p:spPr>
      </p:pic>
      <p:sp>
        <p:nvSpPr>
          <p:cNvPr id="6" name="Shape 711"/>
          <p:cNvSpPr txBox="1"/>
          <p:nvPr/>
        </p:nvSpPr>
        <p:spPr>
          <a:xfrm>
            <a:off x="641659" y="955610"/>
            <a:ext cx="6958583" cy="505890"/>
          </a:xfrm>
          <a:prstGeom prst="rect">
            <a:avLst/>
          </a:prstGeom>
          <a:noFill/>
          <a:ln>
            <a:noFill/>
          </a:ln>
        </p:spPr>
        <p:txBody>
          <a:bodyPr spcFirstLastPara="1" wrap="square" lIns="68569" tIns="34275" rIns="68569" bIns="34275" anchor="t" anchorCtr="0">
            <a:noAutofit/>
          </a:bodyPr>
          <a:lstStyle/>
          <a:p>
            <a:r>
              <a:rPr lang="nl-BE" sz="1800">
                <a:latin typeface="Calibri"/>
                <a:ea typeface="Calibri"/>
                <a:cs typeface="Calibri"/>
                <a:sym typeface="Calibri"/>
              </a:rPr>
              <a:t>Schaalbaar proces voor aanmelden, ontwikkelen, wijzigen en </a:t>
            </a:r>
            <a:r>
              <a:rPr lang="nl-BE" sz="1800" err="1">
                <a:latin typeface="Calibri"/>
                <a:ea typeface="Calibri"/>
                <a:cs typeface="Calibri"/>
                <a:sym typeface="Calibri"/>
              </a:rPr>
              <a:t>uitfaseren</a:t>
            </a:r>
            <a:r>
              <a:rPr lang="nl-BE" sz="1800">
                <a:latin typeface="Calibri"/>
                <a:ea typeface="Calibri"/>
                <a:cs typeface="Calibri"/>
                <a:sym typeface="Calibri"/>
              </a:rPr>
              <a:t> van datastandaarden.</a:t>
            </a:r>
            <a:endParaRPr lang="nl-BE" sz="1800">
              <a:latin typeface="Calibri"/>
              <a:ea typeface="Calibri"/>
              <a:cs typeface="Calibri"/>
            </a:endParaRPr>
          </a:p>
        </p:txBody>
      </p:sp>
      <p:sp>
        <p:nvSpPr>
          <p:cNvPr id="5" name="Rechthoek 4">
            <a:extLst>
              <a:ext uri="{FF2B5EF4-FFF2-40B4-BE49-F238E27FC236}">
                <a16:creationId xmlns:a16="http://schemas.microsoft.com/office/drawing/2014/main" id="{D5CF7092-111A-4268-8C68-83BE54A76733}"/>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Afbeelding 15" descr="Afbeelding met schermafbeelding&#10;&#10;Beschrijving is gegenereerd met zeer hoge betrouwbaarheid">
            <a:extLst>
              <a:ext uri="{FF2B5EF4-FFF2-40B4-BE49-F238E27FC236}">
                <a16:creationId xmlns:a16="http://schemas.microsoft.com/office/drawing/2014/main" id="{9CECC374-6BBB-40D2-8FFC-77019EB4095C}"/>
              </a:ext>
            </a:extLst>
          </p:cNvPr>
          <p:cNvPicPr>
            <a:picLocks noChangeAspect="1"/>
          </p:cNvPicPr>
          <p:nvPr/>
        </p:nvPicPr>
        <p:blipFill>
          <a:blip r:embed="rId4"/>
          <a:stretch>
            <a:fillRect/>
          </a:stretch>
        </p:blipFill>
        <p:spPr>
          <a:xfrm>
            <a:off x="3503468" y="1849877"/>
            <a:ext cx="1911928" cy="2716632"/>
          </a:xfrm>
          <a:prstGeom prst="rect">
            <a:avLst/>
          </a:prstGeom>
          <a:ln>
            <a:noFill/>
          </a:ln>
          <a:effectLst>
            <a:outerShdw blurRad="292100" dist="139700" dir="2700000" algn="tl" rotWithShape="0">
              <a:srgbClr val="333333">
                <a:alpha val="65000"/>
              </a:srgbClr>
            </a:outerShdw>
          </a:effectLst>
        </p:spPr>
      </p:pic>
      <p:pic>
        <p:nvPicPr>
          <p:cNvPr id="13" name="Afbeelding 13">
            <a:extLst>
              <a:ext uri="{FF2B5EF4-FFF2-40B4-BE49-F238E27FC236}">
                <a16:creationId xmlns:a16="http://schemas.microsoft.com/office/drawing/2014/main" id="{387E6576-CBF0-4174-B567-D0253D8AE75A}"/>
              </a:ext>
            </a:extLst>
          </p:cNvPr>
          <p:cNvPicPr>
            <a:picLocks noChangeAspect="1"/>
          </p:cNvPicPr>
          <p:nvPr/>
        </p:nvPicPr>
        <p:blipFill>
          <a:blip r:embed="rId5"/>
          <a:stretch>
            <a:fillRect/>
          </a:stretch>
        </p:blipFill>
        <p:spPr>
          <a:xfrm>
            <a:off x="3139786" y="2089544"/>
            <a:ext cx="1903269" cy="2704889"/>
          </a:xfrm>
          <a:prstGeom prst="rect">
            <a:avLst/>
          </a:prstGeom>
          <a:ln>
            <a:noFill/>
          </a:ln>
          <a:effectLst>
            <a:outerShdw blurRad="292100" dist="139700" dir="2700000" algn="tl" rotWithShape="0">
              <a:srgbClr val="333333">
                <a:alpha val="65000"/>
              </a:srgbClr>
            </a:outerShdw>
          </a:effectLst>
        </p:spPr>
      </p:pic>
      <p:sp>
        <p:nvSpPr>
          <p:cNvPr id="10" name="Google Shape;242;g71eeb774cb_0_278">
            <a:extLst>
              <a:ext uri="{FF2B5EF4-FFF2-40B4-BE49-F238E27FC236}">
                <a16:creationId xmlns:a16="http://schemas.microsoft.com/office/drawing/2014/main" id="{E83AD729-600A-46D3-B123-0B500C92F1C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Proces en methode</a:t>
            </a:r>
          </a:p>
        </p:txBody>
      </p:sp>
    </p:spTree>
    <p:extLst>
      <p:ext uri="{BB962C8B-B14F-4D97-AF65-F5344CB8AC3E}">
        <p14:creationId xmlns:p14="http://schemas.microsoft.com/office/powerpoint/2010/main" val="9288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 name="Rechthoek 4">
            <a:extLst>
              <a:ext uri="{FF2B5EF4-FFF2-40B4-BE49-F238E27FC236}">
                <a16:creationId xmlns:a16="http://schemas.microsoft.com/office/drawing/2014/main" id="{D5CF7092-111A-4268-8C68-83BE54A76733}"/>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3">
            <a:extLst>
              <a:ext uri="{FF2B5EF4-FFF2-40B4-BE49-F238E27FC236}">
                <a16:creationId xmlns:a16="http://schemas.microsoft.com/office/drawing/2014/main" id="{699172AE-7E52-4503-A67E-C6ED2A079EB1}"/>
              </a:ext>
            </a:extLst>
          </p:cNvPr>
          <p:cNvPicPr>
            <a:picLocks noChangeAspect="1"/>
          </p:cNvPicPr>
          <p:nvPr/>
        </p:nvPicPr>
        <p:blipFill>
          <a:blip r:embed="rId3"/>
          <a:stretch>
            <a:fillRect/>
          </a:stretch>
        </p:blipFill>
        <p:spPr>
          <a:xfrm>
            <a:off x="1459923" y="3070514"/>
            <a:ext cx="1496291" cy="1496291"/>
          </a:xfrm>
          <a:prstGeom prst="rect">
            <a:avLst/>
          </a:prstGeom>
        </p:spPr>
      </p:pic>
      <p:pic>
        <p:nvPicPr>
          <p:cNvPr id="7" name="Afbeelding 3">
            <a:extLst>
              <a:ext uri="{FF2B5EF4-FFF2-40B4-BE49-F238E27FC236}">
                <a16:creationId xmlns:a16="http://schemas.microsoft.com/office/drawing/2014/main" id="{3348F093-4071-456B-9826-5DDC2C1C16D3}"/>
              </a:ext>
            </a:extLst>
          </p:cNvPr>
          <p:cNvPicPr>
            <a:picLocks noChangeAspect="1"/>
          </p:cNvPicPr>
          <p:nvPr/>
        </p:nvPicPr>
        <p:blipFill>
          <a:blip r:embed="rId3"/>
          <a:stretch>
            <a:fillRect/>
          </a:stretch>
        </p:blipFill>
        <p:spPr>
          <a:xfrm>
            <a:off x="2949287" y="3070514"/>
            <a:ext cx="1496291" cy="1496291"/>
          </a:xfrm>
          <a:prstGeom prst="rect">
            <a:avLst/>
          </a:prstGeom>
        </p:spPr>
      </p:pic>
      <p:pic>
        <p:nvPicPr>
          <p:cNvPr id="8" name="Afbeelding 3">
            <a:extLst>
              <a:ext uri="{FF2B5EF4-FFF2-40B4-BE49-F238E27FC236}">
                <a16:creationId xmlns:a16="http://schemas.microsoft.com/office/drawing/2014/main" id="{7A9C14FD-256E-452A-9942-29A9F7A94EF5}"/>
              </a:ext>
            </a:extLst>
          </p:cNvPr>
          <p:cNvPicPr>
            <a:picLocks noChangeAspect="1"/>
          </p:cNvPicPr>
          <p:nvPr/>
        </p:nvPicPr>
        <p:blipFill>
          <a:blip r:embed="rId3"/>
          <a:stretch>
            <a:fillRect/>
          </a:stretch>
        </p:blipFill>
        <p:spPr>
          <a:xfrm>
            <a:off x="4395355" y="3070514"/>
            <a:ext cx="1496291" cy="1496291"/>
          </a:xfrm>
          <a:prstGeom prst="rect">
            <a:avLst/>
          </a:prstGeom>
        </p:spPr>
      </p:pic>
      <p:pic>
        <p:nvPicPr>
          <p:cNvPr id="9" name="Afbeelding 3">
            <a:extLst>
              <a:ext uri="{FF2B5EF4-FFF2-40B4-BE49-F238E27FC236}">
                <a16:creationId xmlns:a16="http://schemas.microsoft.com/office/drawing/2014/main" id="{2EB07D68-B2D2-4934-8854-22C0360196C6}"/>
              </a:ext>
            </a:extLst>
          </p:cNvPr>
          <p:cNvPicPr>
            <a:picLocks noChangeAspect="1"/>
          </p:cNvPicPr>
          <p:nvPr/>
        </p:nvPicPr>
        <p:blipFill>
          <a:blip r:embed="rId3"/>
          <a:stretch>
            <a:fillRect/>
          </a:stretch>
        </p:blipFill>
        <p:spPr>
          <a:xfrm>
            <a:off x="5884718" y="3061855"/>
            <a:ext cx="1496291" cy="1496291"/>
          </a:xfrm>
          <a:prstGeom prst="rect">
            <a:avLst/>
          </a:prstGeom>
        </p:spPr>
      </p:pic>
      <p:pic>
        <p:nvPicPr>
          <p:cNvPr id="4" name="Afbeelding 9" descr="Afbeelding met speelgoed&#10;&#10;Beschrijving is gegenereerd met zeer hoge betrouwbaarheid">
            <a:extLst>
              <a:ext uri="{FF2B5EF4-FFF2-40B4-BE49-F238E27FC236}">
                <a16:creationId xmlns:a16="http://schemas.microsoft.com/office/drawing/2014/main" id="{6018ECCA-DD16-415A-840E-58264CA22C28}"/>
              </a:ext>
            </a:extLst>
          </p:cNvPr>
          <p:cNvPicPr>
            <a:picLocks noChangeAspect="1"/>
          </p:cNvPicPr>
          <p:nvPr/>
        </p:nvPicPr>
        <p:blipFill>
          <a:blip r:embed="rId4"/>
          <a:stretch>
            <a:fillRect/>
          </a:stretch>
        </p:blipFill>
        <p:spPr>
          <a:xfrm>
            <a:off x="1457325" y="171450"/>
            <a:ext cx="6219825" cy="4095750"/>
          </a:xfrm>
          <a:prstGeom prst="rect">
            <a:avLst/>
          </a:prstGeom>
        </p:spPr>
      </p:pic>
      <p:sp>
        <p:nvSpPr>
          <p:cNvPr id="12" name="Google Shape;242;g71eeb774cb_0_278">
            <a:extLst>
              <a:ext uri="{FF2B5EF4-FFF2-40B4-BE49-F238E27FC236}">
                <a16:creationId xmlns:a16="http://schemas.microsoft.com/office/drawing/2014/main" id="{C133E324-1A0D-4F21-9F43-B50203B0FE32}"/>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Bottom-up ontwikkeling</a:t>
            </a:r>
          </a:p>
        </p:txBody>
      </p:sp>
    </p:spTree>
    <p:extLst>
      <p:ext uri="{BB962C8B-B14F-4D97-AF65-F5344CB8AC3E}">
        <p14:creationId xmlns:p14="http://schemas.microsoft.com/office/powerpoint/2010/main" val="1442473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12433FFA-8762-4BF1-82DC-25E9DDD27FE8}"/>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4" name="Table 8">
            <a:extLst>
              <a:ext uri="{FF2B5EF4-FFF2-40B4-BE49-F238E27FC236}">
                <a16:creationId xmlns:a16="http://schemas.microsoft.com/office/drawing/2014/main" id="{6509CFEF-32C6-46AF-A0D2-026C85258DF1}"/>
              </a:ext>
            </a:extLst>
          </p:cNvPr>
          <p:cNvGraphicFramePr>
            <a:graphicFrameLocks noGrp="1"/>
          </p:cNvGraphicFramePr>
          <p:nvPr>
            <p:extLst>
              <p:ext uri="{D42A27DB-BD31-4B8C-83A1-F6EECF244321}">
                <p14:modId xmlns:p14="http://schemas.microsoft.com/office/powerpoint/2010/main" val="1161314359"/>
              </p:ext>
            </p:extLst>
          </p:nvPr>
        </p:nvGraphicFramePr>
        <p:xfrm>
          <a:off x="987398" y="1370795"/>
          <a:ext cx="7169203" cy="2771405"/>
        </p:xfrm>
        <a:graphic>
          <a:graphicData uri="http://schemas.openxmlformats.org/drawingml/2006/table">
            <a:tbl>
              <a:tblPr firstRow="1" bandRow="1">
                <a:tableStyleId>{5C22544A-7EE6-4342-B048-85BDC9FD1C3A}</a:tableStyleId>
              </a:tblPr>
              <a:tblGrid>
                <a:gridCol w="1511863">
                  <a:extLst>
                    <a:ext uri="{9D8B030D-6E8A-4147-A177-3AD203B41FA5}">
                      <a16:colId xmlns:a16="http://schemas.microsoft.com/office/drawing/2014/main" val="21894197"/>
                    </a:ext>
                  </a:extLst>
                </a:gridCol>
                <a:gridCol w="435180">
                  <a:extLst>
                    <a:ext uri="{9D8B030D-6E8A-4147-A177-3AD203B41FA5}">
                      <a16:colId xmlns:a16="http://schemas.microsoft.com/office/drawing/2014/main" val="3165922471"/>
                    </a:ext>
                  </a:extLst>
                </a:gridCol>
                <a:gridCol w="435180">
                  <a:extLst>
                    <a:ext uri="{9D8B030D-6E8A-4147-A177-3AD203B41FA5}">
                      <a16:colId xmlns:a16="http://schemas.microsoft.com/office/drawing/2014/main" val="1356594929"/>
                    </a:ext>
                  </a:extLst>
                </a:gridCol>
                <a:gridCol w="435180">
                  <a:extLst>
                    <a:ext uri="{9D8B030D-6E8A-4147-A177-3AD203B41FA5}">
                      <a16:colId xmlns:a16="http://schemas.microsoft.com/office/drawing/2014/main" val="2129238254"/>
                    </a:ext>
                  </a:extLst>
                </a:gridCol>
                <a:gridCol w="435180">
                  <a:extLst>
                    <a:ext uri="{9D8B030D-6E8A-4147-A177-3AD203B41FA5}">
                      <a16:colId xmlns:a16="http://schemas.microsoft.com/office/drawing/2014/main" val="769214685"/>
                    </a:ext>
                  </a:extLst>
                </a:gridCol>
                <a:gridCol w="435180">
                  <a:extLst>
                    <a:ext uri="{9D8B030D-6E8A-4147-A177-3AD203B41FA5}">
                      <a16:colId xmlns:a16="http://schemas.microsoft.com/office/drawing/2014/main" val="933004754"/>
                    </a:ext>
                  </a:extLst>
                </a:gridCol>
                <a:gridCol w="435180">
                  <a:extLst>
                    <a:ext uri="{9D8B030D-6E8A-4147-A177-3AD203B41FA5}">
                      <a16:colId xmlns:a16="http://schemas.microsoft.com/office/drawing/2014/main" val="4214024239"/>
                    </a:ext>
                  </a:extLst>
                </a:gridCol>
                <a:gridCol w="435180">
                  <a:extLst>
                    <a:ext uri="{9D8B030D-6E8A-4147-A177-3AD203B41FA5}">
                      <a16:colId xmlns:a16="http://schemas.microsoft.com/office/drawing/2014/main" val="2115429739"/>
                    </a:ext>
                  </a:extLst>
                </a:gridCol>
                <a:gridCol w="435180">
                  <a:extLst>
                    <a:ext uri="{9D8B030D-6E8A-4147-A177-3AD203B41FA5}">
                      <a16:colId xmlns:a16="http://schemas.microsoft.com/office/drawing/2014/main" val="3119760852"/>
                    </a:ext>
                  </a:extLst>
                </a:gridCol>
                <a:gridCol w="435180">
                  <a:extLst>
                    <a:ext uri="{9D8B030D-6E8A-4147-A177-3AD203B41FA5}">
                      <a16:colId xmlns:a16="http://schemas.microsoft.com/office/drawing/2014/main" val="1013434499"/>
                    </a:ext>
                  </a:extLst>
                </a:gridCol>
                <a:gridCol w="435180">
                  <a:extLst>
                    <a:ext uri="{9D8B030D-6E8A-4147-A177-3AD203B41FA5}">
                      <a16:colId xmlns:a16="http://schemas.microsoft.com/office/drawing/2014/main" val="553991768"/>
                    </a:ext>
                  </a:extLst>
                </a:gridCol>
                <a:gridCol w="435180">
                  <a:extLst>
                    <a:ext uri="{9D8B030D-6E8A-4147-A177-3AD203B41FA5}">
                      <a16:colId xmlns:a16="http://schemas.microsoft.com/office/drawing/2014/main" val="2162020701"/>
                    </a:ext>
                  </a:extLst>
                </a:gridCol>
                <a:gridCol w="435180">
                  <a:extLst>
                    <a:ext uri="{9D8B030D-6E8A-4147-A177-3AD203B41FA5}">
                      <a16:colId xmlns:a16="http://schemas.microsoft.com/office/drawing/2014/main" val="4161023395"/>
                    </a:ext>
                  </a:extLst>
                </a:gridCol>
                <a:gridCol w="435180">
                  <a:extLst>
                    <a:ext uri="{9D8B030D-6E8A-4147-A177-3AD203B41FA5}">
                      <a16:colId xmlns:a16="http://schemas.microsoft.com/office/drawing/2014/main" val="677039140"/>
                    </a:ext>
                  </a:extLst>
                </a:gridCol>
              </a:tblGrid>
              <a:tr h="332768">
                <a:tc rowSpan="2">
                  <a:txBody>
                    <a:bodyPr/>
                    <a:lstStyle/>
                    <a:p>
                      <a:endParaRPr lang="nl-BE" sz="1000" dirty="0">
                        <a:latin typeface="FlandersArtSans-Regular" panose="020B0604020202020204" charset="0"/>
                      </a:endParaRPr>
                    </a:p>
                  </a:txBody>
                  <a:tcPr>
                    <a:noFill/>
                  </a:tcPr>
                </a:tc>
                <a:tc gridSpan="8">
                  <a:txBody>
                    <a:bodyPr/>
                    <a:lstStyle/>
                    <a:p>
                      <a:pPr algn="ctr"/>
                      <a:r>
                        <a:rPr lang="nl-BE" sz="1400" dirty="0">
                          <a:solidFill>
                            <a:schemeClr val="tx1"/>
                          </a:solidFill>
                          <a:latin typeface="FlandersArtSans-Regular" panose="020B0604020202020204" charset="0"/>
                        </a:rPr>
                        <a:t>2020</a:t>
                      </a:r>
                    </a:p>
                  </a:txBody>
                  <a:tcPr anchor="ctr"/>
                </a:tc>
                <a:tc hMerge="1">
                  <a:txBody>
                    <a:bodyPr/>
                    <a:lstStyle/>
                    <a:p>
                      <a:endParaRPr lang="nl-BE" dirty="0"/>
                    </a:p>
                  </a:txBody>
                  <a:tcPr/>
                </a:tc>
                <a:tc hMerge="1">
                  <a:txBody>
                    <a:bodyPr/>
                    <a:lstStyle/>
                    <a:p>
                      <a:endParaRPr lang="nl-BE" dirty="0"/>
                    </a:p>
                  </a:txBody>
                  <a:tcPr/>
                </a:tc>
                <a:tc hMerge="1">
                  <a:txBody>
                    <a:bodyPr/>
                    <a:lstStyle/>
                    <a:p>
                      <a:pPr algn="ctr"/>
                      <a:endParaRPr lang="nl-BE" sz="1400" dirty="0">
                        <a:solidFill>
                          <a:schemeClr val="tx1"/>
                        </a:solidFill>
                        <a:latin typeface="FlandersArtSans-Regular" panose="020B0604020202020204" charset="0"/>
                      </a:endParaRPr>
                    </a:p>
                  </a:txBody>
                  <a:tcPr anchor="ctr"/>
                </a:tc>
                <a:tc hMerge="1">
                  <a:txBody>
                    <a:bodyPr/>
                    <a:lstStyle/>
                    <a:p>
                      <a:endParaRPr lang="nl-BE" dirty="0"/>
                    </a:p>
                  </a:txBody>
                  <a:tcPr/>
                </a:tc>
                <a:tc hMerge="1">
                  <a:txBody>
                    <a:bodyPr/>
                    <a:lstStyle/>
                    <a:p>
                      <a:endParaRPr lang="nl-BE" dirty="0"/>
                    </a:p>
                  </a:txBody>
                  <a:tcPr/>
                </a:tc>
                <a:tc hMerge="1">
                  <a:txBody>
                    <a:bodyPr/>
                    <a:lstStyle/>
                    <a:p>
                      <a:pPr algn="ctr"/>
                      <a:endParaRPr lang="nl-BE" sz="1400" dirty="0">
                        <a:solidFill>
                          <a:schemeClr val="tx1"/>
                        </a:solidFill>
                        <a:latin typeface="FlandersArtSans-Regular" panose="020B0604020202020204" charset="0"/>
                      </a:endParaRPr>
                    </a:p>
                  </a:txBody>
                  <a:tcPr anchor="ctr"/>
                </a:tc>
                <a:tc hMerge="1">
                  <a:txBody>
                    <a:bodyPr/>
                    <a:lstStyle/>
                    <a:p>
                      <a:pPr algn="ctr"/>
                      <a:endParaRPr lang="nl-BE" sz="1400" dirty="0">
                        <a:solidFill>
                          <a:schemeClr val="tx1"/>
                        </a:solidFill>
                        <a:latin typeface="FlandersArtSans-Regular" panose="020B0604020202020204" charset="0"/>
                      </a:endParaRPr>
                    </a:p>
                  </a:txBody>
                  <a:tcPr anchor="ctr"/>
                </a:tc>
                <a:tc gridSpan="5">
                  <a:txBody>
                    <a:bodyPr/>
                    <a:lstStyle/>
                    <a:p>
                      <a:pPr algn="ctr"/>
                      <a:r>
                        <a:rPr lang="nl-BE" sz="1400" dirty="0">
                          <a:solidFill>
                            <a:schemeClr val="tx1"/>
                          </a:solidFill>
                          <a:latin typeface="FlandersArtSans-Regular" panose="020B0604020202020204" charset="0"/>
                        </a:rPr>
                        <a:t>2021</a:t>
                      </a:r>
                    </a:p>
                  </a:txBody>
                  <a:tcPr anchor="ctr"/>
                </a:tc>
                <a:tc hMerge="1">
                  <a:txBody>
                    <a:bodyPr/>
                    <a:lstStyle/>
                    <a:p>
                      <a:pPr algn="ctr"/>
                      <a:endParaRPr lang="nl-BE" sz="1400" dirty="0">
                        <a:solidFill>
                          <a:schemeClr val="tx1"/>
                        </a:solidFill>
                        <a:latin typeface="FlandersArtSans-Regular" panose="020B0604020202020204" charset="0"/>
                      </a:endParaRPr>
                    </a:p>
                  </a:txBody>
                  <a:tcPr anchor="ctr"/>
                </a:tc>
                <a:tc hMerge="1">
                  <a:txBody>
                    <a:bodyPr/>
                    <a:lstStyle/>
                    <a:p>
                      <a:endParaRPr lang="nl-BE" dirty="0"/>
                    </a:p>
                  </a:txBody>
                  <a:tcPr/>
                </a:tc>
                <a:tc hMerge="1">
                  <a:txBody>
                    <a:bodyPr/>
                    <a:lstStyle/>
                    <a:p>
                      <a:endParaRPr lang="nl-BE" dirty="0"/>
                    </a:p>
                  </a:txBody>
                  <a:tcPr/>
                </a:tc>
                <a:tc hMerge="1">
                  <a:txBody>
                    <a:bodyPr/>
                    <a:lstStyle/>
                    <a:p>
                      <a:pPr algn="ctr"/>
                      <a:endParaRPr lang="nl-BE" sz="1800" dirty="0">
                        <a:solidFill>
                          <a:schemeClr val="tx1"/>
                        </a:solidFill>
                        <a:latin typeface="FlandersArtSans-Regular" panose="020B0604020202020204" charset="0"/>
                      </a:endParaRPr>
                    </a:p>
                  </a:txBody>
                  <a:tcPr anchor="ctr"/>
                </a:tc>
                <a:extLst>
                  <a:ext uri="{0D108BD9-81ED-4DB2-BD59-A6C34878D82A}">
                    <a16:rowId xmlns:a16="http://schemas.microsoft.com/office/drawing/2014/main" val="1477865173"/>
                  </a:ext>
                </a:extLst>
              </a:tr>
              <a:tr h="305037">
                <a:tc vMerge="1">
                  <a:txBody>
                    <a:bodyPr/>
                    <a:lstStyle/>
                    <a:p>
                      <a:endParaRPr lang="nl-BE" sz="1200" dirty="0">
                        <a:latin typeface="FlandersArtSans-Regular" panose="020B0604020202020204" charset="0"/>
                      </a:endParaRPr>
                    </a:p>
                  </a:txBody>
                  <a:tcPr>
                    <a:solidFill>
                      <a:schemeClr val="tx1">
                        <a:lumMod val="20000"/>
                        <a:lumOff val="80000"/>
                      </a:schemeClr>
                    </a:solidFill>
                  </a:tcPr>
                </a:tc>
                <a:tc>
                  <a:txBody>
                    <a:bodyPr/>
                    <a:lstStyle/>
                    <a:p>
                      <a:pPr algn="ctr"/>
                      <a:r>
                        <a:rPr lang="nl-BE" sz="800" dirty="0">
                          <a:latin typeface="FlandersArtSans-Regular" panose="020B0604020202020204" charset="0"/>
                        </a:rPr>
                        <a:t>Mei</a:t>
                      </a:r>
                    </a:p>
                  </a:txBody>
                  <a:tcPr anchor="ctr"/>
                </a:tc>
                <a:tc>
                  <a:txBody>
                    <a:bodyPr/>
                    <a:lstStyle/>
                    <a:p>
                      <a:pPr algn="ctr"/>
                      <a:r>
                        <a:rPr lang="nl-BE" sz="800" dirty="0">
                          <a:latin typeface="FlandersArtSans-Regular" panose="020B0604020202020204" charset="0"/>
                        </a:rPr>
                        <a:t>Juni</a:t>
                      </a:r>
                    </a:p>
                  </a:txBody>
                  <a:tcPr anchor="ctr"/>
                </a:tc>
                <a:tc>
                  <a:txBody>
                    <a:bodyPr/>
                    <a:lstStyle/>
                    <a:p>
                      <a:pPr algn="ctr"/>
                      <a:r>
                        <a:rPr lang="nl-BE" sz="800" dirty="0">
                          <a:latin typeface="FlandersArtSans-Regular" panose="020B0604020202020204" charset="0"/>
                        </a:rPr>
                        <a:t>Juli</a:t>
                      </a:r>
                    </a:p>
                  </a:txBody>
                  <a:tcPr anchor="ctr"/>
                </a:tc>
                <a:tc>
                  <a:txBody>
                    <a:bodyPr/>
                    <a:lstStyle/>
                    <a:p>
                      <a:pPr algn="ctr"/>
                      <a:r>
                        <a:rPr lang="nl-BE" sz="800" dirty="0">
                          <a:latin typeface="FlandersArtSans-Regular" panose="020B0604020202020204" charset="0"/>
                        </a:rPr>
                        <a:t>Aug.</a:t>
                      </a:r>
                    </a:p>
                  </a:txBody>
                  <a:tcPr anchor="ctr"/>
                </a:tc>
                <a:tc>
                  <a:txBody>
                    <a:bodyPr/>
                    <a:lstStyle/>
                    <a:p>
                      <a:pPr algn="ctr"/>
                      <a:r>
                        <a:rPr lang="nl-BE" sz="800" dirty="0">
                          <a:latin typeface="FlandersArtSans-Regular" panose="020B0604020202020204" charset="0"/>
                        </a:rPr>
                        <a:t>Sept.</a:t>
                      </a:r>
                    </a:p>
                  </a:txBody>
                  <a:tcPr anchor="ctr"/>
                </a:tc>
                <a:tc>
                  <a:txBody>
                    <a:bodyPr/>
                    <a:lstStyle/>
                    <a:p>
                      <a:pPr algn="ctr"/>
                      <a:r>
                        <a:rPr lang="nl-BE" sz="800" dirty="0">
                          <a:latin typeface="FlandersArtSans-Regular" panose="020B0604020202020204" charset="0"/>
                        </a:rPr>
                        <a:t>Okt.</a:t>
                      </a:r>
                    </a:p>
                  </a:txBody>
                  <a:tcPr anchor="ctr"/>
                </a:tc>
                <a:tc>
                  <a:txBody>
                    <a:bodyPr/>
                    <a:lstStyle/>
                    <a:p>
                      <a:pPr algn="ctr"/>
                      <a:r>
                        <a:rPr lang="nl-BE" sz="800" dirty="0">
                          <a:latin typeface="FlandersArtSans-Regular" panose="020B0604020202020204" charset="0"/>
                        </a:rPr>
                        <a:t>Nov.</a:t>
                      </a:r>
                    </a:p>
                  </a:txBody>
                  <a:tcPr anchor="ctr"/>
                </a:tc>
                <a:tc>
                  <a:txBody>
                    <a:bodyPr/>
                    <a:lstStyle/>
                    <a:p>
                      <a:pPr algn="ctr"/>
                      <a:r>
                        <a:rPr lang="nl-BE" sz="800" dirty="0">
                          <a:latin typeface="FlandersArtSans-Regular" panose="020B0604020202020204" charset="0"/>
                        </a:rPr>
                        <a:t>Dec.</a:t>
                      </a:r>
                    </a:p>
                  </a:txBody>
                  <a:tcPr anchor="ctr"/>
                </a:tc>
                <a:tc>
                  <a:txBody>
                    <a:bodyPr/>
                    <a:lstStyle/>
                    <a:p>
                      <a:pPr algn="ctr"/>
                      <a:r>
                        <a:rPr lang="nl-BE" sz="800" dirty="0">
                          <a:latin typeface="FlandersArtSans-Regular" panose="020B0604020202020204" charset="0"/>
                        </a:rPr>
                        <a:t>Jan.</a:t>
                      </a:r>
                    </a:p>
                  </a:txBody>
                  <a:tcPr anchor="ctr"/>
                </a:tc>
                <a:tc>
                  <a:txBody>
                    <a:bodyPr/>
                    <a:lstStyle/>
                    <a:p>
                      <a:pPr algn="ctr"/>
                      <a:r>
                        <a:rPr lang="nl-BE" sz="800" dirty="0">
                          <a:latin typeface="FlandersArtSans-Regular" panose="020B0604020202020204" charset="0"/>
                        </a:rPr>
                        <a:t>Feb.</a:t>
                      </a:r>
                    </a:p>
                  </a:txBody>
                  <a:tcPr anchor="ctr"/>
                </a:tc>
                <a:tc>
                  <a:txBody>
                    <a:bodyPr/>
                    <a:lstStyle/>
                    <a:p>
                      <a:pPr algn="ctr"/>
                      <a:r>
                        <a:rPr lang="nl-BE" sz="800" dirty="0">
                          <a:latin typeface="FlandersArtSans-Regular" panose="020B0604020202020204" charset="0"/>
                        </a:rPr>
                        <a:t>Maart</a:t>
                      </a:r>
                    </a:p>
                  </a:txBody>
                  <a:tcPr anchor="ctr"/>
                </a:tc>
                <a:tc>
                  <a:txBody>
                    <a:bodyPr/>
                    <a:lstStyle/>
                    <a:p>
                      <a:pPr algn="ctr"/>
                      <a:r>
                        <a:rPr lang="nl-BE" sz="800" dirty="0">
                          <a:latin typeface="FlandersArtSans-Regular" panose="020B0604020202020204" charset="0"/>
                        </a:rPr>
                        <a:t>April</a:t>
                      </a:r>
                    </a:p>
                  </a:txBody>
                  <a:tcPr anchor="ctr"/>
                </a:tc>
                <a:tc>
                  <a:txBody>
                    <a:bodyPr/>
                    <a:lstStyle/>
                    <a:p>
                      <a:pPr algn="ctr"/>
                      <a:r>
                        <a:rPr lang="nl-BE" sz="800" dirty="0">
                          <a:latin typeface="FlandersArtSans-Regular" panose="020B0604020202020204" charset="0"/>
                        </a:rPr>
                        <a:t>Mei</a:t>
                      </a:r>
                    </a:p>
                  </a:txBody>
                  <a:tcPr anchor="ctr"/>
                </a:tc>
                <a:extLst>
                  <a:ext uri="{0D108BD9-81ED-4DB2-BD59-A6C34878D82A}">
                    <a16:rowId xmlns:a16="http://schemas.microsoft.com/office/drawing/2014/main" val="2905180884"/>
                  </a:ext>
                </a:extLst>
              </a:tr>
              <a:tr h="27730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l-BE" sz="800" dirty="0">
                          <a:latin typeface="FlandersArtSans-Regular" panose="020B0604020202020204" charset="0"/>
                        </a:rPr>
                        <a:t>Aanmelding charter</a:t>
                      </a:r>
                    </a:p>
                  </a:txBody>
                  <a:tcPr anchor="ctr">
                    <a:solidFill>
                      <a:schemeClr val="tx1">
                        <a:lumMod val="20000"/>
                        <a:lumOff val="80000"/>
                      </a:schemeClr>
                    </a:solid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615651997"/>
                  </a:ext>
                </a:extLst>
              </a:tr>
              <a:tr h="277307">
                <a:tc>
                  <a:txBody>
                    <a:bodyPr/>
                    <a:lstStyle/>
                    <a:p>
                      <a:pPr algn="ctr"/>
                      <a:r>
                        <a:rPr lang="nl-BE" sz="800" dirty="0">
                          <a:latin typeface="FlandersArtSans-Regular" panose="020B0604020202020204" charset="0"/>
                        </a:rPr>
                        <a:t>Business workshop</a:t>
                      </a:r>
                    </a:p>
                  </a:txBody>
                  <a:tcPr anchor="ctr">
                    <a:solidFill>
                      <a:schemeClr val="tx1">
                        <a:lumMod val="20000"/>
                        <a:lumOff val="80000"/>
                      </a:schemeClr>
                    </a:solid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4014758802"/>
                  </a:ext>
                </a:extLst>
              </a:tr>
              <a:tr h="277307">
                <a:tc>
                  <a:txBody>
                    <a:bodyPr/>
                    <a:lstStyle/>
                    <a:p>
                      <a:pPr algn="ctr"/>
                      <a:r>
                        <a:rPr lang="nl-BE" sz="800" dirty="0">
                          <a:latin typeface="FlandersArtSans-Regular" panose="020B0604020202020204" charset="0"/>
                        </a:rPr>
                        <a:t>Scope bepalen</a:t>
                      </a:r>
                    </a:p>
                  </a:txBody>
                  <a:tcPr anchor="ctr">
                    <a:solidFill>
                      <a:schemeClr val="tx1">
                        <a:lumMod val="20000"/>
                        <a:lumOff val="80000"/>
                      </a:schemeClr>
                    </a:solidFill>
                  </a:tcPr>
                </a:tc>
                <a:tc>
                  <a:txBody>
                    <a:bodyPr/>
                    <a:lstStyle/>
                    <a:p>
                      <a:endParaRPr lang="nl-BE"/>
                    </a:p>
                  </a:txBody>
                  <a:tcPr>
                    <a:no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3636578929"/>
                  </a:ext>
                </a:extLst>
              </a:tr>
              <a:tr h="277307">
                <a:tc>
                  <a:txBody>
                    <a:bodyPr/>
                    <a:lstStyle/>
                    <a:p>
                      <a:pPr algn="ctr"/>
                      <a:r>
                        <a:rPr lang="nl-BE" sz="800" dirty="0">
                          <a:latin typeface="FlandersArtSans-Regular" panose="020B0604020202020204" charset="0"/>
                        </a:rPr>
                        <a:t>Thematische werkgroepen</a:t>
                      </a:r>
                    </a:p>
                  </a:txBody>
                  <a:tcPr anchor="ctr">
                    <a:solidFill>
                      <a:schemeClr val="tx1">
                        <a:lumMod val="20000"/>
                        <a:lumOff val="80000"/>
                      </a:schemeClr>
                    </a:solid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1175298062"/>
                  </a:ext>
                </a:extLst>
              </a:tr>
              <a:tr h="277307">
                <a:tc>
                  <a:txBody>
                    <a:bodyPr/>
                    <a:lstStyle/>
                    <a:p>
                      <a:pPr algn="ctr"/>
                      <a:r>
                        <a:rPr lang="nl-BE" sz="800" dirty="0">
                          <a:latin typeface="FlandersArtSans-Regular" panose="020B0604020202020204" charset="0"/>
                        </a:rPr>
                        <a:t>Kandidaat-standaard</a:t>
                      </a:r>
                    </a:p>
                  </a:txBody>
                  <a:tcPr anchor="ctr">
                    <a:solidFill>
                      <a:schemeClr val="tx1">
                        <a:lumMod val="20000"/>
                        <a:lumOff val="80000"/>
                      </a:schemeClr>
                    </a:solid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solidFill>
                      <a:schemeClr val="accent1"/>
                    </a:solid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2667152519"/>
                  </a:ext>
                </a:extLst>
              </a:tr>
              <a:tr h="277307">
                <a:tc>
                  <a:txBody>
                    <a:bodyPr/>
                    <a:lstStyle/>
                    <a:p>
                      <a:pPr algn="ctr"/>
                      <a:r>
                        <a:rPr lang="nl-BE" sz="800" dirty="0">
                          <a:latin typeface="FlandersArtSans-Regular" panose="020B0604020202020204" charset="0"/>
                        </a:rPr>
                        <a:t>Publieke review</a:t>
                      </a:r>
                    </a:p>
                  </a:txBody>
                  <a:tcPr anchor="ctr">
                    <a:solidFill>
                      <a:schemeClr val="tx1">
                        <a:lumMod val="20000"/>
                        <a:lumOff val="80000"/>
                      </a:schemeClr>
                    </a:solid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extLst>
                  <a:ext uri="{0D108BD9-81ED-4DB2-BD59-A6C34878D82A}">
                    <a16:rowId xmlns:a16="http://schemas.microsoft.com/office/drawing/2014/main" val="925057898"/>
                  </a:ext>
                </a:extLst>
              </a:tr>
              <a:tr h="277307">
                <a:tc>
                  <a:txBody>
                    <a:bodyPr/>
                    <a:lstStyle/>
                    <a:p>
                      <a:pPr algn="ctr"/>
                      <a:r>
                        <a:rPr lang="nl-BE" sz="800" dirty="0">
                          <a:latin typeface="FlandersArtSans-Regular" panose="020B0604020202020204" charset="0"/>
                        </a:rPr>
                        <a:t>Erkenning standaard</a:t>
                      </a:r>
                    </a:p>
                  </a:txBody>
                  <a:tcPr anchor="ctr">
                    <a:solidFill>
                      <a:schemeClr val="tx1">
                        <a:lumMod val="20000"/>
                        <a:lumOff val="80000"/>
                      </a:schemeClr>
                    </a:solid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solidFill>
                      <a:schemeClr val="accent1"/>
                    </a:solidFill>
                  </a:tcPr>
                </a:tc>
                <a:extLst>
                  <a:ext uri="{0D108BD9-81ED-4DB2-BD59-A6C34878D82A}">
                    <a16:rowId xmlns:a16="http://schemas.microsoft.com/office/drawing/2014/main" val="388112048"/>
                  </a:ext>
                </a:extLst>
              </a:tr>
            </a:tbl>
          </a:graphicData>
        </a:graphic>
      </p:graphicFrame>
      <p:sp>
        <p:nvSpPr>
          <p:cNvPr id="7" name="Google Shape;242;g71eeb774cb_0_278">
            <a:extLst>
              <a:ext uri="{FF2B5EF4-FFF2-40B4-BE49-F238E27FC236}">
                <a16:creationId xmlns:a16="http://schemas.microsoft.com/office/drawing/2014/main" id="{2912C719-381F-40BF-A497-942D985C7FC1}"/>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Roadmap OSLO Bodem en Ondergrond</a:t>
            </a:r>
          </a:p>
        </p:txBody>
      </p:sp>
    </p:spTree>
    <p:extLst>
      <p:ext uri="{BB962C8B-B14F-4D97-AF65-F5344CB8AC3E}">
        <p14:creationId xmlns:p14="http://schemas.microsoft.com/office/powerpoint/2010/main" val="2513218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grpSp>
        <p:nvGrpSpPr>
          <p:cNvPr id="232" name="Google Shape;232;p30"/>
          <p:cNvGrpSpPr/>
          <p:nvPr/>
        </p:nvGrpSpPr>
        <p:grpSpPr>
          <a:xfrm>
            <a:off x="3656175" y="-16850"/>
            <a:ext cx="5657851" cy="5160350"/>
            <a:chOff x="3656175" y="-16850"/>
            <a:chExt cx="5657851" cy="5160350"/>
          </a:xfrm>
        </p:grpSpPr>
        <p:pic>
          <p:nvPicPr>
            <p:cNvPr id="233" name="Google Shape;233;p30"/>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234" name="Google Shape;234;p30"/>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30"/>
          <p:cNvSpPr/>
          <p:nvPr/>
        </p:nvSpPr>
        <p:spPr>
          <a:xfrm flipH="1">
            <a:off x="938737" y="3113949"/>
            <a:ext cx="4268100" cy="375000"/>
          </a:xfrm>
          <a:prstGeom prst="wedgeRoundRectCallout">
            <a:avLst>
              <a:gd name="adj1" fmla="val -49772"/>
              <a:gd name="adj2" fmla="val 32547"/>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373636"/>
                </a:solidFill>
                <a:latin typeface="Proxima Nova"/>
                <a:ea typeface="Proxima Nova"/>
                <a:cs typeface="Proxima Nova"/>
                <a:sym typeface="Proxima Nova"/>
              </a:rPr>
              <a:t>Persistente Identificatoren: URIs</a:t>
            </a:r>
            <a:endParaRPr sz="1662" i="0" u="none" strike="noStrike" cap="none">
              <a:solidFill>
                <a:srgbClr val="373636"/>
              </a:solidFill>
              <a:latin typeface="Proxima Nova"/>
              <a:ea typeface="Proxima Nova"/>
              <a:cs typeface="Proxima Nova"/>
              <a:sym typeface="Proxima Nova"/>
            </a:endParaRPr>
          </a:p>
        </p:txBody>
      </p:sp>
      <p:sp>
        <p:nvSpPr>
          <p:cNvPr id="236" name="Google Shape;236;p30"/>
          <p:cNvSpPr/>
          <p:nvPr/>
        </p:nvSpPr>
        <p:spPr>
          <a:xfrm flipH="1">
            <a:off x="929216" y="3563283"/>
            <a:ext cx="4268100" cy="375000"/>
          </a:xfrm>
          <a:prstGeom prst="wedgeRoundRectCallout">
            <a:avLst>
              <a:gd name="adj1" fmla="val -49996"/>
              <a:gd name="adj2" fmla="val 6611"/>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373636"/>
                </a:solidFill>
                <a:latin typeface="Proxima Nova"/>
                <a:ea typeface="Proxima Nova"/>
                <a:cs typeface="Proxima Nova"/>
                <a:sym typeface="Proxima Nova"/>
              </a:rPr>
              <a:t>Dereferencieerbare HTTP URIs</a:t>
            </a:r>
            <a:endParaRPr sz="1662" i="0" u="none" strike="noStrike" cap="none">
              <a:solidFill>
                <a:srgbClr val="373636"/>
              </a:solidFill>
              <a:latin typeface="Proxima Nova"/>
              <a:ea typeface="Proxima Nova"/>
              <a:cs typeface="Proxima Nova"/>
              <a:sym typeface="Proxima Nova"/>
            </a:endParaRPr>
          </a:p>
        </p:txBody>
      </p:sp>
      <p:sp>
        <p:nvSpPr>
          <p:cNvPr id="237" name="Google Shape;237;p30"/>
          <p:cNvSpPr/>
          <p:nvPr/>
        </p:nvSpPr>
        <p:spPr>
          <a:xfrm flipH="1">
            <a:off x="938736" y="4028339"/>
            <a:ext cx="4268100" cy="375000"/>
          </a:xfrm>
          <a:prstGeom prst="wedgeRoundRectCallout">
            <a:avLst>
              <a:gd name="adj1" fmla="val -49772"/>
              <a:gd name="adj2" fmla="val 45883"/>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373636"/>
                </a:solidFill>
                <a:latin typeface="Proxima Nova"/>
                <a:ea typeface="Proxima Nova"/>
                <a:cs typeface="Proxima Nova"/>
                <a:sym typeface="Proxima Nova"/>
              </a:rPr>
              <a:t>Gestandaardiseerde Informatie (RDF)</a:t>
            </a:r>
            <a:endParaRPr>
              <a:latin typeface="Proxima Nova"/>
              <a:ea typeface="Proxima Nova"/>
              <a:cs typeface="Proxima Nova"/>
              <a:sym typeface="Proxima Nova"/>
            </a:endParaRPr>
          </a:p>
        </p:txBody>
      </p:sp>
      <p:sp>
        <p:nvSpPr>
          <p:cNvPr id="238" name="Google Shape;238;p30"/>
          <p:cNvSpPr/>
          <p:nvPr/>
        </p:nvSpPr>
        <p:spPr>
          <a:xfrm flipH="1">
            <a:off x="938737" y="4493394"/>
            <a:ext cx="4268100" cy="375000"/>
          </a:xfrm>
          <a:prstGeom prst="wedgeRoundRectCallout">
            <a:avLst>
              <a:gd name="adj1" fmla="val -49413"/>
              <a:gd name="adj2" fmla="val 32082"/>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373636"/>
                </a:solidFill>
                <a:latin typeface="Proxima Nova"/>
                <a:ea typeface="Proxima Nova"/>
                <a:cs typeface="Proxima Nova"/>
                <a:sym typeface="Proxima Nova"/>
              </a:rPr>
              <a:t>Links naar andere informatie</a:t>
            </a:r>
            <a:endParaRPr>
              <a:latin typeface="Proxima Nova"/>
              <a:ea typeface="Proxima Nova"/>
              <a:cs typeface="Proxima Nova"/>
              <a:sym typeface="Proxima Nova"/>
            </a:endParaRPr>
          </a:p>
        </p:txBody>
      </p:sp>
      <p:pic>
        <p:nvPicPr>
          <p:cNvPr id="239" name="Google Shape;239;p30" descr="Afbeeldingsresultaat voor linked Data"/>
          <p:cNvPicPr preferRelativeResize="0"/>
          <p:nvPr/>
        </p:nvPicPr>
        <p:blipFill rotWithShape="1">
          <a:blip r:embed="rId4">
            <a:alphaModFix/>
          </a:blip>
          <a:srcRect t="16338"/>
          <a:stretch/>
        </p:blipFill>
        <p:spPr>
          <a:xfrm>
            <a:off x="1424472" y="842275"/>
            <a:ext cx="3277610" cy="2040000"/>
          </a:xfrm>
          <a:prstGeom prst="rect">
            <a:avLst/>
          </a:prstGeom>
          <a:noFill/>
          <a:ln>
            <a:noFill/>
          </a:ln>
        </p:spPr>
      </p:pic>
      <p:sp>
        <p:nvSpPr>
          <p:cNvPr id="240" name="Google Shape;240;p30"/>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a:p>
            <a:pPr marL="0" lvl="0" indent="0" algn="l" rtl="0">
              <a:spcBef>
                <a:spcPts val="0"/>
              </a:spcBef>
              <a:spcAft>
                <a:spcPts val="0"/>
              </a:spcAft>
              <a:buNone/>
            </a:pPr>
            <a:endParaRPr sz="2400" b="1">
              <a:latin typeface="Proxima Nova"/>
              <a:ea typeface="Proxima Nova"/>
              <a:cs typeface="Proxima Nova"/>
              <a:sym typeface="Proxima Nova"/>
            </a:endParaRPr>
          </a:p>
        </p:txBody>
      </p:sp>
      <p:cxnSp>
        <p:nvCxnSpPr>
          <p:cNvPr id="241" name="Google Shape;241;p30"/>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242" name="Google Shape;242;p30"/>
          <p:cNvPicPr preferRelativeResize="0"/>
          <p:nvPr/>
        </p:nvPicPr>
        <p:blipFill>
          <a:blip r:embed="rId5">
            <a:alphaModFix/>
          </a:blip>
          <a:stretch>
            <a:fillRect/>
          </a:stretch>
        </p:blipFill>
        <p:spPr>
          <a:xfrm>
            <a:off x="609875" y="306025"/>
            <a:ext cx="319350" cy="319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31"/>
          <p:cNvGrpSpPr/>
          <p:nvPr/>
        </p:nvGrpSpPr>
        <p:grpSpPr>
          <a:xfrm>
            <a:off x="3656175" y="-16850"/>
            <a:ext cx="5657851" cy="5160350"/>
            <a:chOff x="3656175" y="-16850"/>
            <a:chExt cx="5657851" cy="5160350"/>
          </a:xfrm>
        </p:grpSpPr>
        <p:pic>
          <p:nvPicPr>
            <p:cNvPr id="248" name="Google Shape;248;p31"/>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249" name="Google Shape;249;p31"/>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1"/>
          <p:cNvSpPr/>
          <p:nvPr/>
        </p:nvSpPr>
        <p:spPr>
          <a:xfrm flipH="1">
            <a:off x="938737" y="1056549"/>
            <a:ext cx="4268100" cy="375000"/>
          </a:xfrm>
          <a:prstGeom prst="wedgeRoundRectCallout">
            <a:avLst>
              <a:gd name="adj1" fmla="val -49772"/>
              <a:gd name="adj2" fmla="val 32547"/>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solidFill>
                  <a:srgbClr val="373636"/>
                </a:solidFill>
                <a:latin typeface="Proxima Nova"/>
                <a:ea typeface="Proxima Nova"/>
                <a:cs typeface="Proxima Nova"/>
                <a:sym typeface="Proxima Nova"/>
              </a:rPr>
              <a:t>Persistente Identificatoren: URIs</a:t>
            </a:r>
            <a:endParaRPr sz="1662" b="1" i="0" u="none" strike="noStrike" cap="none">
              <a:solidFill>
                <a:srgbClr val="373636"/>
              </a:solidFill>
              <a:latin typeface="Proxima Nova"/>
              <a:ea typeface="Proxima Nova"/>
              <a:cs typeface="Proxima Nova"/>
              <a:sym typeface="Proxima Nova"/>
            </a:endParaRPr>
          </a:p>
        </p:txBody>
      </p:sp>
      <p:sp>
        <p:nvSpPr>
          <p:cNvPr id="251" name="Google Shape;251;p31"/>
          <p:cNvSpPr/>
          <p:nvPr/>
        </p:nvSpPr>
        <p:spPr>
          <a:xfrm flipH="1">
            <a:off x="929216" y="3563283"/>
            <a:ext cx="4268100" cy="375000"/>
          </a:xfrm>
          <a:prstGeom prst="wedgeRoundRectCallout">
            <a:avLst>
              <a:gd name="adj1" fmla="val -49996"/>
              <a:gd name="adj2" fmla="val 6611"/>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Dereferencieerbare HTTP URIs</a:t>
            </a:r>
            <a:endParaRPr sz="1662" i="0" u="none" strike="noStrike" cap="none">
              <a:solidFill>
                <a:srgbClr val="B7B7B7"/>
              </a:solidFill>
              <a:latin typeface="Proxima Nova"/>
              <a:ea typeface="Proxima Nova"/>
              <a:cs typeface="Proxima Nova"/>
              <a:sym typeface="Proxima Nova"/>
            </a:endParaRPr>
          </a:p>
        </p:txBody>
      </p:sp>
      <p:sp>
        <p:nvSpPr>
          <p:cNvPr id="252" name="Google Shape;252;p31"/>
          <p:cNvSpPr/>
          <p:nvPr/>
        </p:nvSpPr>
        <p:spPr>
          <a:xfrm flipH="1">
            <a:off x="938736" y="4028339"/>
            <a:ext cx="4268100" cy="375000"/>
          </a:xfrm>
          <a:prstGeom prst="wedgeRoundRectCallout">
            <a:avLst>
              <a:gd name="adj1" fmla="val -49772"/>
              <a:gd name="adj2" fmla="val 45883"/>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Gestandaardiseerde Informatie (RDF)</a:t>
            </a:r>
            <a:endParaRPr>
              <a:solidFill>
                <a:srgbClr val="B7B7B7"/>
              </a:solidFill>
              <a:latin typeface="Proxima Nova"/>
              <a:ea typeface="Proxima Nova"/>
              <a:cs typeface="Proxima Nova"/>
              <a:sym typeface="Proxima Nova"/>
            </a:endParaRPr>
          </a:p>
        </p:txBody>
      </p:sp>
      <p:sp>
        <p:nvSpPr>
          <p:cNvPr id="253" name="Google Shape;253;p31"/>
          <p:cNvSpPr/>
          <p:nvPr/>
        </p:nvSpPr>
        <p:spPr>
          <a:xfrm flipH="1">
            <a:off x="938737" y="4493394"/>
            <a:ext cx="4268100" cy="375000"/>
          </a:xfrm>
          <a:prstGeom prst="wedgeRoundRectCallout">
            <a:avLst>
              <a:gd name="adj1" fmla="val -49413"/>
              <a:gd name="adj2" fmla="val 32082"/>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Links naar andere informatie</a:t>
            </a:r>
            <a:endParaRPr>
              <a:solidFill>
                <a:srgbClr val="B7B7B7"/>
              </a:solidFill>
              <a:latin typeface="Proxima Nova"/>
              <a:ea typeface="Proxima Nova"/>
              <a:cs typeface="Proxima Nova"/>
              <a:sym typeface="Proxima Nova"/>
            </a:endParaRPr>
          </a:p>
        </p:txBody>
      </p:sp>
      <p:sp>
        <p:nvSpPr>
          <p:cNvPr id="254" name="Google Shape;254;p31"/>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p:txBody>
      </p:sp>
      <p:cxnSp>
        <p:nvCxnSpPr>
          <p:cNvPr id="255" name="Google Shape;255;p31"/>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256" name="Google Shape;256;p31"/>
          <p:cNvPicPr preferRelativeResize="0"/>
          <p:nvPr/>
        </p:nvPicPr>
        <p:blipFill>
          <a:blip r:embed="rId4">
            <a:alphaModFix/>
          </a:blip>
          <a:stretch>
            <a:fillRect/>
          </a:stretch>
        </p:blipFill>
        <p:spPr>
          <a:xfrm>
            <a:off x="609875" y="306025"/>
            <a:ext cx="319350" cy="319350"/>
          </a:xfrm>
          <a:prstGeom prst="rect">
            <a:avLst/>
          </a:prstGeom>
          <a:noFill/>
          <a:ln>
            <a:noFill/>
          </a:ln>
        </p:spPr>
      </p:pic>
      <p:sp>
        <p:nvSpPr>
          <p:cNvPr id="257" name="Google Shape;257;p31"/>
          <p:cNvSpPr txBox="1"/>
          <p:nvPr/>
        </p:nvSpPr>
        <p:spPr>
          <a:xfrm>
            <a:off x="787259" y="1624999"/>
            <a:ext cx="44007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http://data.vlaanderen.be/id/adres/3706808 </a:t>
            </a:r>
            <a:endParaRPr/>
          </a:p>
        </p:txBody>
      </p:sp>
      <p:cxnSp>
        <p:nvCxnSpPr>
          <p:cNvPr id="258" name="Google Shape;258;p31"/>
          <p:cNvCxnSpPr>
            <a:stCxn id="257" idx="3"/>
          </p:cNvCxnSpPr>
          <p:nvPr/>
        </p:nvCxnSpPr>
        <p:spPr>
          <a:xfrm>
            <a:off x="5187959" y="1770649"/>
            <a:ext cx="1923600" cy="1601100"/>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650"/>
              </a:srgbClr>
            </a:outerShdw>
          </a:effectLst>
        </p:spPr>
      </p:cxnSp>
      <p:sp>
        <p:nvSpPr>
          <p:cNvPr id="259" name="Google Shape;259;p31"/>
          <p:cNvSpPr txBox="1"/>
          <p:nvPr/>
        </p:nvSpPr>
        <p:spPr>
          <a:xfrm>
            <a:off x="6016870" y="3215924"/>
            <a:ext cx="2959200" cy="433200"/>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8"/>
              <a:buFont typeface="Droid Sans Mono"/>
              <a:buNone/>
            </a:pPr>
            <a:r>
              <a:rPr lang="en-US" sz="1108" b="0" i="0" u="none" strike="noStrike" cap="none">
                <a:solidFill>
                  <a:srgbClr val="000000"/>
                </a:solidFill>
                <a:latin typeface="Droid Sans Mono"/>
                <a:ea typeface="Droid Sans Mono"/>
                <a:cs typeface="Droid Sans Mono"/>
                <a:sym typeface="Droid Sans Mono"/>
              </a:rPr>
              <a:t>Koningin Maria Hendrikaplein 70, </a:t>
            </a:r>
            <a:endParaRPr/>
          </a:p>
          <a:p>
            <a:pPr marL="0" marR="0" lvl="0" indent="0" algn="l" rtl="0">
              <a:lnSpc>
                <a:spcPct val="100000"/>
              </a:lnSpc>
              <a:spcBef>
                <a:spcPts val="0"/>
              </a:spcBef>
              <a:spcAft>
                <a:spcPts val="0"/>
              </a:spcAft>
              <a:buClr>
                <a:srgbClr val="000000"/>
              </a:buClr>
              <a:buSzPts val="1108"/>
              <a:buFont typeface="Droid Sans Mono"/>
              <a:buNone/>
            </a:pPr>
            <a:r>
              <a:rPr lang="en-US" sz="1108" b="0" i="0" u="none" strike="noStrike" cap="none">
                <a:solidFill>
                  <a:srgbClr val="000000"/>
                </a:solidFill>
                <a:latin typeface="Droid Sans Mono"/>
                <a:ea typeface="Droid Sans Mono"/>
                <a:cs typeface="Droid Sans Mono"/>
                <a:sym typeface="Droid Sans Mono"/>
              </a:rPr>
              <a:t>9000 Gent</a:t>
            </a:r>
            <a:endParaRPr/>
          </a:p>
        </p:txBody>
      </p:sp>
      <p:pic>
        <p:nvPicPr>
          <p:cNvPr id="260" name="Google Shape;260;p31"/>
          <p:cNvPicPr preferRelativeResize="0"/>
          <p:nvPr/>
        </p:nvPicPr>
        <p:blipFill rotWithShape="1">
          <a:blip r:embed="rId5">
            <a:alphaModFix/>
          </a:blip>
          <a:srcRect l="34074" t="20646" r="35065" b="6578"/>
          <a:stretch/>
        </p:blipFill>
        <p:spPr>
          <a:xfrm>
            <a:off x="1474814" y="2004262"/>
            <a:ext cx="1108891" cy="1471049"/>
          </a:xfrm>
          <a:prstGeom prst="rect">
            <a:avLst/>
          </a:prstGeom>
          <a:noFill/>
          <a:ln>
            <a:noFill/>
          </a:ln>
        </p:spPr>
      </p:pic>
      <p:pic>
        <p:nvPicPr>
          <p:cNvPr id="261" name="Google Shape;261;p31"/>
          <p:cNvPicPr preferRelativeResize="0"/>
          <p:nvPr/>
        </p:nvPicPr>
        <p:blipFill rotWithShape="1">
          <a:blip r:embed="rId6">
            <a:alphaModFix/>
          </a:blip>
          <a:srcRect/>
          <a:stretch/>
        </p:blipFill>
        <p:spPr>
          <a:xfrm>
            <a:off x="2891474" y="2042344"/>
            <a:ext cx="1680531" cy="1394876"/>
          </a:xfrm>
          <a:prstGeom prst="rect">
            <a:avLst/>
          </a:prstGeom>
          <a:solidFill>
            <a:srgbClr val="FFFFFF"/>
          </a:solidFill>
          <a:ln w="38100" cap="sq" cmpd="sng">
            <a:solidFill>
              <a:srgbClr val="D8D8D8"/>
            </a:solidFill>
            <a:prstDash val="solid"/>
            <a:miter lim="8000"/>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32"/>
          <p:cNvGrpSpPr/>
          <p:nvPr/>
        </p:nvGrpSpPr>
        <p:grpSpPr>
          <a:xfrm>
            <a:off x="3656175" y="-16850"/>
            <a:ext cx="5657851" cy="5160350"/>
            <a:chOff x="3656175" y="-16850"/>
            <a:chExt cx="5657851" cy="5160350"/>
          </a:xfrm>
        </p:grpSpPr>
        <p:pic>
          <p:nvPicPr>
            <p:cNvPr id="267" name="Google Shape;267;p32"/>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268" name="Google Shape;268;p32"/>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2"/>
          <p:cNvSpPr/>
          <p:nvPr/>
        </p:nvSpPr>
        <p:spPr>
          <a:xfrm flipH="1">
            <a:off x="938737" y="1056549"/>
            <a:ext cx="4268100" cy="375000"/>
          </a:xfrm>
          <a:prstGeom prst="wedgeRoundRectCallout">
            <a:avLst>
              <a:gd name="adj1" fmla="val -49772"/>
              <a:gd name="adj2" fmla="val 32547"/>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Persistente Identificatoren: URIs</a:t>
            </a:r>
            <a:endParaRPr sz="1662" i="0" u="none" strike="noStrike" cap="none">
              <a:solidFill>
                <a:srgbClr val="B7B7B7"/>
              </a:solidFill>
              <a:latin typeface="Proxima Nova"/>
              <a:ea typeface="Proxima Nova"/>
              <a:cs typeface="Proxima Nova"/>
              <a:sym typeface="Proxima Nova"/>
            </a:endParaRPr>
          </a:p>
        </p:txBody>
      </p:sp>
      <p:sp>
        <p:nvSpPr>
          <p:cNvPr id="270" name="Google Shape;270;p32"/>
          <p:cNvSpPr/>
          <p:nvPr/>
        </p:nvSpPr>
        <p:spPr>
          <a:xfrm flipH="1">
            <a:off x="938716" y="1541308"/>
            <a:ext cx="4268100" cy="375000"/>
          </a:xfrm>
          <a:prstGeom prst="wedgeRoundRectCallout">
            <a:avLst>
              <a:gd name="adj1" fmla="val -49996"/>
              <a:gd name="adj2" fmla="val 6611"/>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solidFill>
                  <a:srgbClr val="373636"/>
                </a:solidFill>
                <a:latin typeface="Proxima Nova"/>
                <a:ea typeface="Proxima Nova"/>
                <a:cs typeface="Proxima Nova"/>
                <a:sym typeface="Proxima Nova"/>
              </a:rPr>
              <a:t>Dereferencieerbare HTTP URIs</a:t>
            </a:r>
            <a:endParaRPr sz="1662" b="1" i="0" u="none" strike="noStrike" cap="none">
              <a:solidFill>
                <a:srgbClr val="373636"/>
              </a:solidFill>
              <a:latin typeface="Proxima Nova"/>
              <a:ea typeface="Proxima Nova"/>
              <a:cs typeface="Proxima Nova"/>
              <a:sym typeface="Proxima Nova"/>
            </a:endParaRPr>
          </a:p>
        </p:txBody>
      </p:sp>
      <p:sp>
        <p:nvSpPr>
          <p:cNvPr id="271" name="Google Shape;271;p32"/>
          <p:cNvSpPr/>
          <p:nvPr/>
        </p:nvSpPr>
        <p:spPr>
          <a:xfrm flipH="1">
            <a:off x="938736" y="4028339"/>
            <a:ext cx="4268100" cy="375000"/>
          </a:xfrm>
          <a:prstGeom prst="wedgeRoundRectCallout">
            <a:avLst>
              <a:gd name="adj1" fmla="val -49772"/>
              <a:gd name="adj2" fmla="val 45883"/>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Gestandaardiseerde Informatie (RDF)</a:t>
            </a:r>
            <a:endParaRPr>
              <a:solidFill>
                <a:srgbClr val="B7B7B7"/>
              </a:solidFill>
              <a:latin typeface="Proxima Nova"/>
              <a:ea typeface="Proxima Nova"/>
              <a:cs typeface="Proxima Nova"/>
              <a:sym typeface="Proxima Nova"/>
            </a:endParaRPr>
          </a:p>
        </p:txBody>
      </p:sp>
      <p:sp>
        <p:nvSpPr>
          <p:cNvPr id="272" name="Google Shape;272;p32"/>
          <p:cNvSpPr/>
          <p:nvPr/>
        </p:nvSpPr>
        <p:spPr>
          <a:xfrm flipH="1">
            <a:off x="938737" y="4493394"/>
            <a:ext cx="4268100" cy="375000"/>
          </a:xfrm>
          <a:prstGeom prst="wedgeRoundRectCallout">
            <a:avLst>
              <a:gd name="adj1" fmla="val -49413"/>
              <a:gd name="adj2" fmla="val 32082"/>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Links naar andere informatie</a:t>
            </a:r>
            <a:endParaRPr>
              <a:solidFill>
                <a:srgbClr val="B7B7B7"/>
              </a:solidFill>
              <a:latin typeface="Proxima Nova"/>
              <a:ea typeface="Proxima Nova"/>
              <a:cs typeface="Proxima Nova"/>
              <a:sym typeface="Proxima Nova"/>
            </a:endParaRPr>
          </a:p>
        </p:txBody>
      </p:sp>
      <p:sp>
        <p:nvSpPr>
          <p:cNvPr id="273" name="Google Shape;273;p32"/>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p:txBody>
      </p:sp>
      <p:cxnSp>
        <p:nvCxnSpPr>
          <p:cNvPr id="274" name="Google Shape;274;p32"/>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275" name="Google Shape;275;p32"/>
          <p:cNvPicPr preferRelativeResize="0"/>
          <p:nvPr/>
        </p:nvPicPr>
        <p:blipFill>
          <a:blip r:embed="rId4">
            <a:alphaModFix/>
          </a:blip>
          <a:stretch>
            <a:fillRect/>
          </a:stretch>
        </p:blipFill>
        <p:spPr>
          <a:xfrm>
            <a:off x="609875" y="306025"/>
            <a:ext cx="319350" cy="319350"/>
          </a:xfrm>
          <a:prstGeom prst="rect">
            <a:avLst/>
          </a:prstGeom>
          <a:noFill/>
          <a:ln>
            <a:noFill/>
          </a:ln>
        </p:spPr>
      </p:pic>
      <p:sp>
        <p:nvSpPr>
          <p:cNvPr id="276" name="Google Shape;276;p32"/>
          <p:cNvSpPr txBox="1"/>
          <p:nvPr/>
        </p:nvSpPr>
        <p:spPr>
          <a:xfrm>
            <a:off x="787259" y="2082199"/>
            <a:ext cx="44007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http://data.vlaanderen.be/id/adres/3706808 </a:t>
            </a:r>
            <a:endParaRPr/>
          </a:p>
        </p:txBody>
      </p:sp>
      <p:cxnSp>
        <p:nvCxnSpPr>
          <p:cNvPr id="277" name="Google Shape;277;p32"/>
          <p:cNvCxnSpPr>
            <a:cxnSpLocks/>
            <a:stCxn id="276" idx="3"/>
            <a:endCxn id="278" idx="0"/>
          </p:cNvCxnSpPr>
          <p:nvPr/>
        </p:nvCxnSpPr>
        <p:spPr>
          <a:xfrm>
            <a:off x="5187959" y="2227849"/>
            <a:ext cx="2834724" cy="988074"/>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650"/>
              </a:srgbClr>
            </a:outerShdw>
          </a:effectLst>
        </p:spPr>
      </p:cxnSp>
      <p:sp>
        <p:nvSpPr>
          <p:cNvPr id="278" name="Google Shape;278;p32"/>
          <p:cNvSpPr txBox="1"/>
          <p:nvPr/>
        </p:nvSpPr>
        <p:spPr>
          <a:xfrm>
            <a:off x="6876855" y="3215923"/>
            <a:ext cx="2291655" cy="442201"/>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8"/>
              <a:buFont typeface="Droid Sans Mono"/>
              <a:buNone/>
            </a:pPr>
            <a:r>
              <a:rPr lang="en-US" sz="1108" b="0" i="0" u="none" strike="noStrike" cap="none">
                <a:solidFill>
                  <a:srgbClr val="000000"/>
                </a:solidFill>
                <a:latin typeface="Droid Sans Mono"/>
                <a:ea typeface="Droid Sans Mono"/>
                <a:cs typeface="Droid Sans Mono"/>
                <a:sym typeface="Droid Sans Mono"/>
              </a:rPr>
              <a:t>Koningin Maria Hendrikaplein 70, </a:t>
            </a:r>
            <a:endParaRPr/>
          </a:p>
          <a:p>
            <a:pPr marL="0" marR="0" lvl="0" indent="0" algn="l" rtl="0">
              <a:lnSpc>
                <a:spcPct val="100000"/>
              </a:lnSpc>
              <a:spcBef>
                <a:spcPts val="0"/>
              </a:spcBef>
              <a:spcAft>
                <a:spcPts val="0"/>
              </a:spcAft>
              <a:buClr>
                <a:srgbClr val="000000"/>
              </a:buClr>
              <a:buSzPts val="1108"/>
              <a:buFont typeface="Droid Sans Mono"/>
              <a:buNone/>
            </a:pPr>
            <a:r>
              <a:rPr lang="en-US" sz="1108" b="0" i="0" u="none" strike="noStrike" cap="none">
                <a:solidFill>
                  <a:srgbClr val="000000"/>
                </a:solidFill>
                <a:latin typeface="Droid Sans Mono"/>
                <a:ea typeface="Droid Sans Mono"/>
                <a:cs typeface="Droid Sans Mono"/>
                <a:sym typeface="Droid Sans Mono"/>
              </a:rPr>
              <a:t>9000 Gent</a:t>
            </a:r>
            <a:endParaRPr/>
          </a:p>
        </p:txBody>
      </p:sp>
      <p:pic>
        <p:nvPicPr>
          <p:cNvPr id="280" name="Google Shape;280;p32"/>
          <p:cNvPicPr preferRelativeResize="0"/>
          <p:nvPr/>
        </p:nvPicPr>
        <p:blipFill rotWithShape="1">
          <a:blip r:embed="rId5">
            <a:alphaModFix/>
          </a:blip>
          <a:srcRect/>
          <a:stretch/>
        </p:blipFill>
        <p:spPr>
          <a:xfrm>
            <a:off x="609876" y="2854376"/>
            <a:ext cx="2520098" cy="1960605"/>
          </a:xfrm>
          <a:prstGeom prst="rect">
            <a:avLst/>
          </a:prstGeom>
          <a:solidFill>
            <a:srgbClr val="FFFFFF"/>
          </a:solidFill>
          <a:ln w="28575" cap="sq" cmpd="sng">
            <a:solidFill>
              <a:schemeClr val="accent1"/>
            </a:solidFill>
            <a:prstDash val="solid"/>
            <a:miter lim="8000"/>
            <a:headEnd type="none" w="sm" len="sm"/>
            <a:tailEnd type="none" w="sm" len="sm"/>
          </a:ln>
        </p:spPr>
      </p:pic>
      <p:sp>
        <p:nvSpPr>
          <p:cNvPr id="281" name="Google Shape;281;p32"/>
          <p:cNvSpPr/>
          <p:nvPr/>
        </p:nvSpPr>
        <p:spPr>
          <a:xfrm rot="2103566">
            <a:off x="1852951" y="2426245"/>
            <a:ext cx="167123" cy="375363"/>
          </a:xfrm>
          <a:prstGeom prst="downArrow">
            <a:avLst>
              <a:gd name="adj1" fmla="val 50000"/>
              <a:gd name="adj2" fmla="val 50000"/>
            </a:avLst>
          </a:prstGeom>
          <a:solidFill>
            <a:srgbClr val="FFFF00"/>
          </a:solidFill>
          <a:ln w="9525"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FFFFFF"/>
              </a:solidFill>
              <a:latin typeface="Arial"/>
              <a:ea typeface="Arial"/>
              <a:cs typeface="Arial"/>
              <a:sym typeface="Arial"/>
            </a:endParaRPr>
          </a:p>
        </p:txBody>
      </p:sp>
      <p:sp>
        <p:nvSpPr>
          <p:cNvPr id="282" name="Google Shape;282;p32"/>
          <p:cNvSpPr/>
          <p:nvPr/>
        </p:nvSpPr>
        <p:spPr>
          <a:xfrm rot="-1517278">
            <a:off x="3569848" y="2424136"/>
            <a:ext cx="168552" cy="372252"/>
          </a:xfrm>
          <a:prstGeom prst="downArrow">
            <a:avLst>
              <a:gd name="adj1" fmla="val 50000"/>
              <a:gd name="adj2" fmla="val 50000"/>
            </a:avLst>
          </a:prstGeom>
          <a:solidFill>
            <a:srgbClr val="FFFF00"/>
          </a:solidFill>
          <a:ln w="9525"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FFFFFF"/>
              </a:solidFill>
              <a:latin typeface="Arial"/>
              <a:ea typeface="Arial"/>
              <a:cs typeface="Arial"/>
              <a:sym typeface="Arial"/>
            </a:endParaRPr>
          </a:p>
        </p:txBody>
      </p:sp>
      <p:sp>
        <p:nvSpPr>
          <p:cNvPr id="283" name="Google Shape;283;p32"/>
          <p:cNvSpPr txBox="1"/>
          <p:nvPr/>
        </p:nvSpPr>
        <p:spPr>
          <a:xfrm>
            <a:off x="929225" y="4783175"/>
            <a:ext cx="14391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Proxima Nova"/>
                <a:ea typeface="Proxima Nova"/>
                <a:cs typeface="Proxima Nova"/>
                <a:sym typeface="Proxima Nova"/>
              </a:rPr>
              <a:t>Mensleesbaar</a:t>
            </a:r>
            <a:endParaRPr b="1">
              <a:latin typeface="Proxima Nova"/>
              <a:ea typeface="Proxima Nova"/>
              <a:cs typeface="Proxima Nova"/>
              <a:sym typeface="Proxima Nova"/>
            </a:endParaRPr>
          </a:p>
        </p:txBody>
      </p:sp>
      <p:sp>
        <p:nvSpPr>
          <p:cNvPr id="284" name="Google Shape;284;p32"/>
          <p:cNvSpPr txBox="1"/>
          <p:nvPr/>
        </p:nvSpPr>
        <p:spPr>
          <a:xfrm>
            <a:off x="4282025" y="4783175"/>
            <a:ext cx="17349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Proxima Nova"/>
                <a:ea typeface="Proxima Nova"/>
                <a:cs typeface="Proxima Nova"/>
                <a:sym typeface="Proxima Nova"/>
              </a:rPr>
              <a:t>Computerleesbaar</a:t>
            </a:r>
            <a:endParaRPr b="1">
              <a:latin typeface="Proxima Nova"/>
              <a:ea typeface="Proxima Nova"/>
              <a:cs typeface="Proxima Nova"/>
              <a:sym typeface="Proxima Nova"/>
            </a:endParaRPr>
          </a:p>
        </p:txBody>
      </p:sp>
      <p:sp>
        <p:nvSpPr>
          <p:cNvPr id="4" name="Rectangle 2">
            <a:extLst>
              <a:ext uri="{FF2B5EF4-FFF2-40B4-BE49-F238E27FC236}">
                <a16:creationId xmlns:a16="http://schemas.microsoft.com/office/drawing/2014/main" id="{F671B966-0178-428C-BD99-87C337371D95}"/>
              </a:ext>
            </a:extLst>
          </p:cNvPr>
          <p:cNvSpPr>
            <a:spLocks noChangeArrowheads="1"/>
          </p:cNvSpPr>
          <p:nvPr/>
        </p:nvSpPr>
        <p:spPr bwMode="auto">
          <a:xfrm>
            <a:off x="3318219" y="2856943"/>
            <a:ext cx="3370391" cy="1938992"/>
          </a:xfrm>
          <a:prstGeom prst="rect">
            <a:avLst/>
          </a:prstGeom>
          <a:solidFill>
            <a:srgbClr val="FFFFFF"/>
          </a:solidFill>
          <a:ln w="28575" cap="sq" cmpd="sng">
            <a:solidFill>
              <a:schemeClr val="accent1"/>
            </a:solidFill>
            <a:prstDash val="solid"/>
            <a:miter lim="8000"/>
            <a:headEnd type="none" w="sm" len="sm"/>
            <a:tailEnd type="none" w="sm" len="sm"/>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Arial Unicode MS" panose="020B0604020202020204" pitchFamily="34" charset="-128"/>
              </a:rPr>
              <a:t>@prefix dc: &lt;http://purl.org/dc/terms/&gt; . @prefix foaf: &lt;http://xmlns.com/foaf/0.1/&gt; . @prefix prov: &lt;http://www.w3.org/ns/prov#&gt; . @prefix rdf: &lt;http://www.w3.org/1999/02/22-rdf-syntax-ns#&gt; . @prefix skos: &lt;http://www.w3.org/2004/02/skos/core#&gt; . @prefix xsd: &lt;http://www.w3.org/2001/XMLSchema#&gt; . &lt;https://data.vlaanderen.be/doc/adres/3706808&gt; dc:issued "2020-07-08T17:02:21Z"^^xsd:dateTime; foaf:primaryTopic &lt;https://data.vlaanderen.be/id/adres/3706808&gt; . &lt;https://data.vlaanderen.be/id/adres/3706808&gt; a &lt;https://data.vlaanderen.be/ns/adres#Adres&gt;; &lt;http://mu.semte.ch/vocabularies/core/uuid&gt; "adres-3706808"; prov:wasAttributedTo &lt;https://data.vlaanderen.be/id/gemeente/44021&gt;; &lt;https://data.vlaanderen.be/ns/adres#Adres.status&gt; &lt;https://data.vlaanderen.be/id/concept/adresstatus/inGebruik&gt;; &lt;https://data.vlaanderen.be/ns/adres#heeftGemeentenaam&gt; &lt;https://data.vlaanderen.be/id/gemeentenaam/44021&gt;; &lt;https://data.vlaanderen.be/ns/adres#heeftPostinfo&gt; &lt;https://data.vlaanderen.be/id/postinfo/9000&gt;; &lt;https://data.vlaanderen.be/ns/adres#heeftStraatnaam&gt; &lt;https://data.vlaanderen.be/id/straatnaam/70746&gt;; &lt;https://data.vlaanderen.be/ns/adres#huisnummer&gt; "70"; &lt;https://data.vlaanderen.be/ns/adres#officieelToegekend&gt; "true"; &lt;https://data.vlaanderen.be/ns/adres#positie&gt; [ a &lt;http://www.opengis.net/ont/sf#Point&gt;; &lt;http://mu.semte.ch/vocabularies/core/uuid&gt; "adres-3706808-positie"; &lt;http://www.opengis.net/ont/geosparql#asWKT&gt; "POINT(3.7082402020768 51.036746584792)"^^&lt;http://www.openlinksw.com/schemas/virtrdf#Geometry&gt; ]; &lt;https://www.w3.org/ns/adms#identifier&gt; [ &lt;http://mu.semte.ch/vocabularies/core/uuid&gt; "adres-3706808-identificator"; &lt;https://data.vlaanderen.be/ns/generiek#gestructureerdedentificator&gt; [ &lt;http://mu.semte.ch/vocabularies/core/uuid&gt; "adres-3706808-identificator-lokaal"; &lt;https://data.vlaanderen.be/ns/generiek#lokaleIdentificator&gt; 3706808; &lt;https://data.vlaanderen.be/ns/generiek#naamruimte&gt; "https://data.vlaanderen.be/id/adres"; &lt;https://data.vlaanderen.be/ns/generiek#versieIdentificator&gt; "14" ] ] . &lt;https://data.vlaanderen.be/id/concept/adresstatus/inGebruik&gt; skos:prefLabel "in gebruik" .</a:t>
            </a:r>
            <a:r>
              <a:rPr kumimoji="0" lang="en-US" altLang="en-US" sz="200" b="0" i="0" u="none" strike="noStrike" cap="none" normalizeH="0" baseline="0">
                <a:ln>
                  <a:noFill/>
                </a:ln>
                <a:solidFill>
                  <a:schemeClr val="tx1"/>
                </a:solidFill>
                <a:effectLst/>
              </a:rPr>
              <a:t> </a:t>
            </a:r>
            <a:endParaRPr kumimoji="0" lang="en-US" altLang="en-US" sz="105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33"/>
          <p:cNvGrpSpPr/>
          <p:nvPr/>
        </p:nvGrpSpPr>
        <p:grpSpPr>
          <a:xfrm>
            <a:off x="3656175" y="-16850"/>
            <a:ext cx="5657851" cy="5160350"/>
            <a:chOff x="3656175" y="-16850"/>
            <a:chExt cx="5657851" cy="5160350"/>
          </a:xfrm>
        </p:grpSpPr>
        <p:pic>
          <p:nvPicPr>
            <p:cNvPr id="290" name="Google Shape;290;p33"/>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291" name="Google Shape;291;p33"/>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3"/>
          <p:cNvSpPr/>
          <p:nvPr/>
        </p:nvSpPr>
        <p:spPr>
          <a:xfrm flipH="1">
            <a:off x="938737" y="1056549"/>
            <a:ext cx="4268100" cy="375000"/>
          </a:xfrm>
          <a:prstGeom prst="wedgeRoundRectCallout">
            <a:avLst>
              <a:gd name="adj1" fmla="val -49772"/>
              <a:gd name="adj2" fmla="val 32547"/>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Persistente Identificatoren: URIs</a:t>
            </a:r>
            <a:endParaRPr sz="1662" i="0" u="none" strike="noStrike" cap="none">
              <a:solidFill>
                <a:srgbClr val="B7B7B7"/>
              </a:solidFill>
              <a:latin typeface="Proxima Nova"/>
              <a:ea typeface="Proxima Nova"/>
              <a:cs typeface="Proxima Nova"/>
              <a:sym typeface="Proxima Nova"/>
            </a:endParaRPr>
          </a:p>
        </p:txBody>
      </p:sp>
      <p:sp>
        <p:nvSpPr>
          <p:cNvPr id="293" name="Google Shape;293;p33"/>
          <p:cNvSpPr/>
          <p:nvPr/>
        </p:nvSpPr>
        <p:spPr>
          <a:xfrm flipH="1">
            <a:off x="938716" y="1541308"/>
            <a:ext cx="4268100" cy="375000"/>
          </a:xfrm>
          <a:prstGeom prst="wedgeRoundRectCallout">
            <a:avLst>
              <a:gd name="adj1" fmla="val -49996"/>
              <a:gd name="adj2" fmla="val 6611"/>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Dereferencieerbare HTTP URIs</a:t>
            </a:r>
            <a:endParaRPr sz="1662" i="0" u="none" strike="noStrike" cap="none">
              <a:solidFill>
                <a:srgbClr val="B7B7B7"/>
              </a:solidFill>
              <a:latin typeface="Proxima Nova"/>
              <a:ea typeface="Proxima Nova"/>
              <a:cs typeface="Proxima Nova"/>
              <a:sym typeface="Proxima Nova"/>
            </a:endParaRPr>
          </a:p>
        </p:txBody>
      </p:sp>
      <p:sp>
        <p:nvSpPr>
          <p:cNvPr id="294" name="Google Shape;294;p33"/>
          <p:cNvSpPr/>
          <p:nvPr/>
        </p:nvSpPr>
        <p:spPr>
          <a:xfrm flipH="1">
            <a:off x="938736" y="2026039"/>
            <a:ext cx="4268100" cy="375000"/>
          </a:xfrm>
          <a:prstGeom prst="wedgeRoundRectCallout">
            <a:avLst>
              <a:gd name="adj1" fmla="val -49772"/>
              <a:gd name="adj2" fmla="val 45883"/>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latin typeface="Proxima Nova"/>
                <a:ea typeface="Proxima Nova"/>
                <a:cs typeface="Proxima Nova"/>
                <a:sym typeface="Proxima Nova"/>
              </a:rPr>
              <a:t>Gestandaardiseerde Informatie (RDF)</a:t>
            </a:r>
            <a:endParaRPr b="1">
              <a:latin typeface="Proxima Nova"/>
              <a:ea typeface="Proxima Nova"/>
              <a:cs typeface="Proxima Nova"/>
              <a:sym typeface="Proxima Nova"/>
            </a:endParaRPr>
          </a:p>
        </p:txBody>
      </p:sp>
      <p:sp>
        <p:nvSpPr>
          <p:cNvPr id="295" name="Google Shape;295;p33"/>
          <p:cNvSpPr/>
          <p:nvPr/>
        </p:nvSpPr>
        <p:spPr>
          <a:xfrm flipH="1">
            <a:off x="938737" y="4493394"/>
            <a:ext cx="4268100" cy="375000"/>
          </a:xfrm>
          <a:prstGeom prst="wedgeRoundRectCallout">
            <a:avLst>
              <a:gd name="adj1" fmla="val -49413"/>
              <a:gd name="adj2" fmla="val 32082"/>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Links naar andere informatie</a:t>
            </a:r>
            <a:endParaRPr>
              <a:solidFill>
                <a:srgbClr val="B7B7B7"/>
              </a:solidFill>
              <a:latin typeface="Proxima Nova"/>
              <a:ea typeface="Proxima Nova"/>
              <a:cs typeface="Proxima Nova"/>
              <a:sym typeface="Proxima Nova"/>
            </a:endParaRPr>
          </a:p>
        </p:txBody>
      </p:sp>
      <p:sp>
        <p:nvSpPr>
          <p:cNvPr id="296" name="Google Shape;296;p33"/>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p:txBody>
      </p:sp>
      <p:cxnSp>
        <p:nvCxnSpPr>
          <p:cNvPr id="297" name="Google Shape;297;p33"/>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298" name="Google Shape;298;p33"/>
          <p:cNvPicPr preferRelativeResize="0"/>
          <p:nvPr/>
        </p:nvPicPr>
        <p:blipFill>
          <a:blip r:embed="rId4">
            <a:alphaModFix/>
          </a:blip>
          <a:stretch>
            <a:fillRect/>
          </a:stretch>
        </p:blipFill>
        <p:spPr>
          <a:xfrm>
            <a:off x="609875" y="306025"/>
            <a:ext cx="319350" cy="319350"/>
          </a:xfrm>
          <a:prstGeom prst="rect">
            <a:avLst/>
          </a:prstGeom>
          <a:noFill/>
          <a:ln>
            <a:noFill/>
          </a:ln>
        </p:spPr>
      </p:pic>
      <p:sp>
        <p:nvSpPr>
          <p:cNvPr id="299" name="Google Shape;299;p33"/>
          <p:cNvSpPr txBox="1"/>
          <p:nvPr/>
        </p:nvSpPr>
        <p:spPr>
          <a:xfrm>
            <a:off x="457363" y="2750357"/>
            <a:ext cx="2717637"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http://data.vlaanderen.be/ns/adres</a:t>
            </a:r>
            <a:endParaRPr/>
          </a:p>
        </p:txBody>
      </p:sp>
      <p:sp>
        <p:nvSpPr>
          <p:cNvPr id="300" name="Google Shape;300;p33"/>
          <p:cNvSpPr txBox="1"/>
          <p:nvPr/>
        </p:nvSpPr>
        <p:spPr>
          <a:xfrm>
            <a:off x="785898" y="3203002"/>
            <a:ext cx="4776392" cy="291300"/>
          </a:xfrm>
          <a:prstGeom prst="rect">
            <a:avLst/>
          </a:prstGeom>
          <a:solidFill>
            <a:srgbClr val="FFFF00"/>
          </a:solidFill>
          <a:ln>
            <a:noFill/>
          </a:ln>
        </p:spPr>
        <p:txBody>
          <a:bodyPr spcFirstLastPara="1" wrap="square" lIns="91425" tIns="45700" rIns="91425" bIns="45700" anchor="t" anchorCtr="0">
            <a:noAutofit/>
          </a:bodyPr>
          <a:lstStyle/>
          <a:p>
            <a:pPr lvl="0" fontAlgn="base"/>
            <a:r>
              <a:rPr lang="en-GB">
                <a:solidFill>
                  <a:srgbClr val="373636"/>
                </a:solidFill>
                <a:ea typeface="+mn-ea"/>
                <a:cs typeface="+mn-cs"/>
              </a:rPr>
              <a:t>https://data.vlaanderen.be/ns/adres#AdresseerbaarObject</a:t>
            </a:r>
          </a:p>
        </p:txBody>
      </p:sp>
      <p:pic>
        <p:nvPicPr>
          <p:cNvPr id="301" name="Google Shape;301;p33"/>
          <p:cNvPicPr preferRelativeResize="0"/>
          <p:nvPr/>
        </p:nvPicPr>
        <p:blipFill rotWithShape="1">
          <a:blip r:embed="rId5">
            <a:alphaModFix/>
          </a:blip>
          <a:srcRect l="5014" t="5135" r="5113" b="3314"/>
          <a:stretch/>
        </p:blipFill>
        <p:spPr>
          <a:xfrm>
            <a:off x="5466925" y="1515048"/>
            <a:ext cx="3509300" cy="2982507"/>
          </a:xfrm>
          <a:prstGeom prst="rect">
            <a:avLst/>
          </a:prstGeom>
          <a:noFill/>
          <a:ln>
            <a:noFill/>
          </a:ln>
        </p:spPr>
      </p:pic>
      <p:sp>
        <p:nvSpPr>
          <p:cNvPr id="15" name="Google Shape;300;p33">
            <a:extLst>
              <a:ext uri="{FF2B5EF4-FFF2-40B4-BE49-F238E27FC236}">
                <a16:creationId xmlns:a16="http://schemas.microsoft.com/office/drawing/2014/main" id="{36815512-D3F6-4551-A4B2-C60FF3751002}"/>
              </a:ext>
            </a:extLst>
          </p:cNvPr>
          <p:cNvSpPr txBox="1"/>
          <p:nvPr/>
        </p:nvSpPr>
        <p:spPr>
          <a:xfrm>
            <a:off x="802823" y="3654805"/>
            <a:ext cx="3470840" cy="291300"/>
          </a:xfrm>
          <a:prstGeom prst="rect">
            <a:avLst/>
          </a:prstGeom>
          <a:solidFill>
            <a:srgbClr val="FFFF00"/>
          </a:solidFill>
          <a:ln>
            <a:noFill/>
          </a:ln>
        </p:spPr>
        <p:txBody>
          <a:bodyPr spcFirstLastPara="1" wrap="square" lIns="91425" tIns="45700" rIns="91425" bIns="45700" anchor="t" anchorCtr="0">
            <a:noAutofit/>
          </a:bodyPr>
          <a:lstStyle/>
          <a:p>
            <a:pPr lvl="0" fontAlgn="base"/>
            <a:r>
              <a:rPr lang="en-GB">
                <a:solidFill>
                  <a:srgbClr val="373636"/>
                </a:solidFill>
                <a:ea typeface="+mn-ea"/>
                <a:cs typeface="+mn-cs"/>
              </a:rPr>
              <a:t>http://www.w3.org/ns/locn#fullAddress</a:t>
            </a:r>
          </a:p>
        </p:txBody>
      </p:sp>
      <p:sp>
        <p:nvSpPr>
          <p:cNvPr id="3" name="Rectangle 1">
            <a:extLst>
              <a:ext uri="{FF2B5EF4-FFF2-40B4-BE49-F238E27FC236}">
                <a16:creationId xmlns:a16="http://schemas.microsoft.com/office/drawing/2014/main" id="{A2FF2721-0F35-48D3-86E8-D6E99BA5EBD1}"/>
              </a:ext>
            </a:extLst>
          </p:cNvPr>
          <p:cNvSpPr>
            <a:spLocks noChangeArrowheads="1"/>
          </p:cNvSpPr>
          <p:nvPr/>
        </p:nvSpPr>
        <p:spPr bwMode="auto">
          <a:xfrm>
            <a:off x="1104900" y="2189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5838961-122D-406D-AFAB-8EE315087318}"/>
              </a:ext>
            </a:extLst>
          </p:cNvPr>
          <p:cNvSpPr>
            <a:spLocks noChangeArrowheads="1"/>
          </p:cNvSpPr>
          <p:nvPr/>
        </p:nvSpPr>
        <p:spPr bwMode="auto">
          <a:xfrm>
            <a:off x="1104392" y="2343289"/>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333333"/>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300" b="0" i="0" u="none" strike="noStrike" cap="none" normalizeH="0" baseline="0">
                <a:ln>
                  <a:noFill/>
                </a:ln>
                <a:solidFill>
                  <a:srgbClr val="333333"/>
                </a:solidFill>
                <a:effectLst/>
                <a:latin typeface="inherit"/>
              </a:rPr>
            </a:br>
            <a:endParaRPr kumimoji="0" lang="en-US" altLang="en-US" sz="1300" b="0" i="0" u="none" strike="noStrike" cap="none" normalizeH="0" baseline="0">
              <a:ln>
                <a:noFill/>
              </a:ln>
              <a:solidFill>
                <a:srgbClr val="333333"/>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grpSp>
        <p:nvGrpSpPr>
          <p:cNvPr id="306" name="Google Shape;306;p34"/>
          <p:cNvGrpSpPr/>
          <p:nvPr/>
        </p:nvGrpSpPr>
        <p:grpSpPr>
          <a:xfrm>
            <a:off x="3656175" y="-16850"/>
            <a:ext cx="5657851" cy="5160350"/>
            <a:chOff x="3656175" y="-16850"/>
            <a:chExt cx="5657851" cy="5160350"/>
          </a:xfrm>
        </p:grpSpPr>
        <p:pic>
          <p:nvPicPr>
            <p:cNvPr id="307" name="Google Shape;307;p34"/>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308" name="Google Shape;308;p34"/>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flipH="1">
            <a:off x="938737" y="1056549"/>
            <a:ext cx="4268100" cy="375000"/>
          </a:xfrm>
          <a:prstGeom prst="wedgeRoundRectCallout">
            <a:avLst>
              <a:gd name="adj1" fmla="val -49772"/>
              <a:gd name="adj2" fmla="val 32547"/>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Persistente Identificatoren: URIs</a:t>
            </a:r>
            <a:endParaRPr sz="1662" i="0" u="none" strike="noStrike" cap="none">
              <a:solidFill>
                <a:srgbClr val="B7B7B7"/>
              </a:solidFill>
              <a:latin typeface="Proxima Nova"/>
              <a:ea typeface="Proxima Nova"/>
              <a:cs typeface="Proxima Nova"/>
              <a:sym typeface="Proxima Nova"/>
            </a:endParaRPr>
          </a:p>
        </p:txBody>
      </p:sp>
      <p:sp>
        <p:nvSpPr>
          <p:cNvPr id="310" name="Google Shape;310;p34"/>
          <p:cNvSpPr/>
          <p:nvPr/>
        </p:nvSpPr>
        <p:spPr>
          <a:xfrm flipH="1">
            <a:off x="938716" y="1541308"/>
            <a:ext cx="4268100" cy="375000"/>
          </a:xfrm>
          <a:prstGeom prst="wedgeRoundRectCallout">
            <a:avLst>
              <a:gd name="adj1" fmla="val -49996"/>
              <a:gd name="adj2" fmla="val 6611"/>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Dereferencieerbare HTTP URIs</a:t>
            </a:r>
            <a:endParaRPr sz="1662" i="0" u="none" strike="noStrike" cap="none">
              <a:solidFill>
                <a:srgbClr val="B7B7B7"/>
              </a:solidFill>
              <a:latin typeface="Proxima Nova"/>
              <a:ea typeface="Proxima Nova"/>
              <a:cs typeface="Proxima Nova"/>
              <a:sym typeface="Proxima Nova"/>
            </a:endParaRPr>
          </a:p>
        </p:txBody>
      </p:sp>
      <p:sp>
        <p:nvSpPr>
          <p:cNvPr id="311" name="Google Shape;311;p34"/>
          <p:cNvSpPr/>
          <p:nvPr/>
        </p:nvSpPr>
        <p:spPr>
          <a:xfrm flipH="1">
            <a:off x="938736" y="2026039"/>
            <a:ext cx="4268100" cy="375000"/>
          </a:xfrm>
          <a:prstGeom prst="wedgeRoundRectCallout">
            <a:avLst>
              <a:gd name="adj1" fmla="val -49772"/>
              <a:gd name="adj2" fmla="val 45883"/>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Gestandaardiseerde Informatie (RDF)</a:t>
            </a:r>
            <a:endParaRPr>
              <a:solidFill>
                <a:srgbClr val="B7B7B7"/>
              </a:solidFill>
              <a:latin typeface="Proxima Nova"/>
              <a:ea typeface="Proxima Nova"/>
              <a:cs typeface="Proxima Nova"/>
              <a:sym typeface="Proxima Nova"/>
            </a:endParaRPr>
          </a:p>
        </p:txBody>
      </p:sp>
      <p:sp>
        <p:nvSpPr>
          <p:cNvPr id="312" name="Google Shape;312;p34"/>
          <p:cNvSpPr/>
          <p:nvPr/>
        </p:nvSpPr>
        <p:spPr>
          <a:xfrm flipH="1">
            <a:off x="938737" y="2498307"/>
            <a:ext cx="4268100" cy="375000"/>
          </a:xfrm>
          <a:prstGeom prst="wedgeRoundRectCallout">
            <a:avLst>
              <a:gd name="adj1" fmla="val -49413"/>
              <a:gd name="adj2" fmla="val 32082"/>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latin typeface="Proxima Nova"/>
                <a:ea typeface="Proxima Nova"/>
                <a:cs typeface="Proxima Nova"/>
                <a:sym typeface="Proxima Nova"/>
              </a:rPr>
              <a:t>Links naar andere informatie</a:t>
            </a:r>
            <a:endParaRPr b="1">
              <a:latin typeface="Proxima Nova"/>
              <a:ea typeface="Proxima Nova"/>
              <a:cs typeface="Proxima Nova"/>
              <a:sym typeface="Proxima Nova"/>
            </a:endParaRPr>
          </a:p>
        </p:txBody>
      </p:sp>
      <p:sp>
        <p:nvSpPr>
          <p:cNvPr id="313" name="Google Shape;313;p34"/>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p:txBody>
      </p:sp>
      <p:cxnSp>
        <p:nvCxnSpPr>
          <p:cNvPr id="314" name="Google Shape;314;p34"/>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315" name="Google Shape;315;p34"/>
          <p:cNvPicPr preferRelativeResize="0"/>
          <p:nvPr/>
        </p:nvPicPr>
        <p:blipFill>
          <a:blip r:embed="rId4">
            <a:alphaModFix/>
          </a:blip>
          <a:stretch>
            <a:fillRect/>
          </a:stretch>
        </p:blipFill>
        <p:spPr>
          <a:xfrm>
            <a:off x="609875" y="306025"/>
            <a:ext cx="319350" cy="319350"/>
          </a:xfrm>
          <a:prstGeom prst="rect">
            <a:avLst/>
          </a:prstGeom>
          <a:noFill/>
          <a:ln>
            <a:noFill/>
          </a:ln>
        </p:spPr>
      </p:pic>
      <p:sp>
        <p:nvSpPr>
          <p:cNvPr id="316" name="Google Shape;316;p34"/>
          <p:cNvSpPr txBox="1"/>
          <p:nvPr/>
        </p:nvSpPr>
        <p:spPr>
          <a:xfrm>
            <a:off x="704794" y="4105263"/>
            <a:ext cx="44007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http://data.vlaanderen.be/id/adres/3706808 </a:t>
            </a:r>
            <a:endParaRPr/>
          </a:p>
        </p:txBody>
      </p:sp>
      <p:cxnSp>
        <p:nvCxnSpPr>
          <p:cNvPr id="317" name="Google Shape;317;p34"/>
          <p:cNvCxnSpPr>
            <a:stCxn id="316" idx="3"/>
          </p:cNvCxnSpPr>
          <p:nvPr/>
        </p:nvCxnSpPr>
        <p:spPr>
          <a:xfrm rot="10800000" flipH="1">
            <a:off x="5105494" y="3220113"/>
            <a:ext cx="1914000" cy="1030800"/>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650"/>
              </a:srgbClr>
            </a:outerShdw>
          </a:effectLst>
        </p:spPr>
      </p:cxnSp>
      <p:sp>
        <p:nvSpPr>
          <p:cNvPr id="318" name="Google Shape;318;p34"/>
          <p:cNvSpPr txBox="1"/>
          <p:nvPr/>
        </p:nvSpPr>
        <p:spPr>
          <a:xfrm>
            <a:off x="670836" y="3071125"/>
            <a:ext cx="45006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data.vlaanderen.be/id/organisatie/OVO002949</a:t>
            </a:r>
            <a:endParaRPr/>
          </a:p>
        </p:txBody>
      </p:sp>
      <p:cxnSp>
        <p:nvCxnSpPr>
          <p:cNvPr id="319" name="Google Shape;319;p34"/>
          <p:cNvCxnSpPr>
            <a:stCxn id="318" idx="3"/>
          </p:cNvCxnSpPr>
          <p:nvPr/>
        </p:nvCxnSpPr>
        <p:spPr>
          <a:xfrm rot="10800000" flipH="1">
            <a:off x="5171436" y="2252575"/>
            <a:ext cx="1764600" cy="964200"/>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650"/>
              </a:srgbClr>
            </a:outerShdw>
          </a:effectLst>
        </p:spPr>
      </p:cxnSp>
      <p:sp>
        <p:nvSpPr>
          <p:cNvPr id="320" name="Google Shape;320;p34"/>
          <p:cNvSpPr/>
          <p:nvPr/>
        </p:nvSpPr>
        <p:spPr>
          <a:xfrm>
            <a:off x="804875" y="3406675"/>
            <a:ext cx="218400" cy="636900"/>
          </a:xfrm>
          <a:prstGeom prst="downArrow">
            <a:avLst>
              <a:gd name="adj1" fmla="val 50000"/>
              <a:gd name="adj2" fmla="val 50000"/>
            </a:avLst>
          </a:prstGeom>
          <a:solidFill>
            <a:srgbClr val="FFFF00"/>
          </a:solidFill>
          <a:ln w="9525"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FFFFFF"/>
              </a:solidFill>
              <a:latin typeface="Arial"/>
              <a:ea typeface="Arial"/>
              <a:cs typeface="Arial"/>
              <a:sym typeface="Arial"/>
            </a:endParaRPr>
          </a:p>
        </p:txBody>
      </p:sp>
      <p:sp>
        <p:nvSpPr>
          <p:cNvPr id="321" name="Google Shape;321;p34"/>
          <p:cNvSpPr txBox="1"/>
          <p:nvPr/>
        </p:nvSpPr>
        <p:spPr>
          <a:xfrm>
            <a:off x="1632600" y="4517250"/>
            <a:ext cx="3311400" cy="442200"/>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00" b="0" i="0" u="none" strike="noStrike" cap="none">
                <a:solidFill>
                  <a:srgbClr val="000000"/>
                </a:solidFill>
                <a:latin typeface="Droid Sans Mono"/>
                <a:ea typeface="Droid Sans Mono"/>
                <a:cs typeface="Droid Sans Mono"/>
                <a:sym typeface="Droid Sans Mono"/>
              </a:rPr>
              <a:t>Koningin Maria Hendrikaplein 70</a:t>
            </a:r>
            <a:endParaRPr sz="1200"/>
          </a:p>
          <a:p>
            <a:pPr marL="0" marR="0" lvl="0" indent="0" algn="l" rtl="0">
              <a:lnSpc>
                <a:spcPct val="100000"/>
              </a:lnSpc>
              <a:spcBef>
                <a:spcPts val="0"/>
              </a:spcBef>
              <a:spcAft>
                <a:spcPts val="0"/>
              </a:spcAft>
              <a:buClr>
                <a:srgbClr val="000000"/>
              </a:buClr>
              <a:buSzPts val="1292"/>
              <a:buFont typeface="Droid Sans Mono"/>
              <a:buNone/>
            </a:pPr>
            <a:r>
              <a:rPr lang="en-US" sz="1200" b="0" i="0" u="none" strike="noStrike" cap="none">
                <a:solidFill>
                  <a:srgbClr val="000000"/>
                </a:solidFill>
                <a:latin typeface="Droid Sans Mono"/>
                <a:ea typeface="Droid Sans Mono"/>
                <a:cs typeface="Droid Sans Mono"/>
                <a:sym typeface="Droid Sans Mono"/>
              </a:rPr>
              <a:t>9000 Gent</a:t>
            </a:r>
            <a:endParaRPr sz="1200"/>
          </a:p>
        </p:txBody>
      </p:sp>
      <p:sp>
        <p:nvSpPr>
          <p:cNvPr id="322" name="Google Shape;322;p34"/>
          <p:cNvSpPr txBox="1"/>
          <p:nvPr/>
        </p:nvSpPr>
        <p:spPr>
          <a:xfrm>
            <a:off x="1655559" y="3455290"/>
            <a:ext cx="3265500" cy="291300"/>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Arial"/>
              <a:buNone/>
            </a:pPr>
            <a:r>
              <a:rPr lang="en-US" sz="1200" i="0" u="none" strike="noStrike" cap="none">
                <a:solidFill>
                  <a:srgbClr val="000000"/>
                </a:solidFill>
                <a:latin typeface="Droid Sans Mono"/>
                <a:ea typeface="Droid Sans Mono"/>
                <a:cs typeface="Droid Sans Mono"/>
                <a:sym typeface="Droid Sans Mono"/>
              </a:rPr>
              <a:t>Agentschap Informatie Vlaanderen</a:t>
            </a:r>
            <a:endParaRPr sz="1200" i="0" u="none" strike="noStrike" cap="none">
              <a:solidFill>
                <a:srgbClr val="000000"/>
              </a:solidFill>
              <a:latin typeface="Droid Sans Mono"/>
              <a:ea typeface="Droid Sans Mono"/>
              <a:cs typeface="Droid Sans Mono"/>
              <a:sym typeface="Droid Sans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D48438-B94D-4FF5-93B4-5556BB17B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47" y="332814"/>
            <a:ext cx="7910905" cy="447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94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67;p54">
            <a:extLst>
              <a:ext uri="{FF2B5EF4-FFF2-40B4-BE49-F238E27FC236}">
                <a16:creationId xmlns:a16="http://schemas.microsoft.com/office/drawing/2014/main" id="{E5A689D7-0663-4105-8FAC-4A45225E6541}"/>
              </a:ext>
            </a:extLst>
          </p:cNvPr>
          <p:cNvPicPr preferRelativeResize="0"/>
          <p:nvPr/>
        </p:nvPicPr>
        <p:blipFill>
          <a:blip r:embed="rId2">
            <a:alphaModFix/>
          </a:blip>
          <a:stretch>
            <a:fillRect/>
          </a:stretch>
        </p:blipFill>
        <p:spPr>
          <a:xfrm>
            <a:off x="2307638" y="114300"/>
            <a:ext cx="4528729" cy="4914900"/>
          </a:xfrm>
          <a:prstGeom prst="rect">
            <a:avLst/>
          </a:prstGeom>
          <a:noFill/>
          <a:ln>
            <a:noFill/>
          </a:ln>
        </p:spPr>
      </p:pic>
    </p:spTree>
    <p:extLst>
      <p:ext uri="{BB962C8B-B14F-4D97-AF65-F5344CB8AC3E}">
        <p14:creationId xmlns:p14="http://schemas.microsoft.com/office/powerpoint/2010/main" val="398941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Rectangle 1">
            <a:extLst>
              <a:ext uri="{FF2B5EF4-FFF2-40B4-BE49-F238E27FC236}">
                <a16:creationId xmlns:a16="http://schemas.microsoft.com/office/drawing/2014/main" id="{A7BEAD84-E827-4E4E-A233-5A3CB5FB4F75}"/>
              </a:ext>
            </a:extLst>
          </p:cNvPr>
          <p:cNvSpPr/>
          <p:nvPr/>
        </p:nvSpPr>
        <p:spPr>
          <a:xfrm>
            <a:off x="537882" y="4208929"/>
            <a:ext cx="1532965" cy="83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9" name="Google Shape;359;p59"/>
          <p:cNvGraphicFramePr/>
          <p:nvPr>
            <p:extLst>
              <p:ext uri="{D42A27DB-BD31-4B8C-83A1-F6EECF244321}">
                <p14:modId xmlns:p14="http://schemas.microsoft.com/office/powerpoint/2010/main" val="2463886267"/>
              </p:ext>
            </p:extLst>
          </p:nvPr>
        </p:nvGraphicFramePr>
        <p:xfrm>
          <a:off x="846298" y="1134267"/>
          <a:ext cx="7759820" cy="3565890"/>
        </p:xfrm>
        <a:graphic>
          <a:graphicData uri="http://schemas.openxmlformats.org/drawingml/2006/table">
            <a:tbl>
              <a:tblPr>
                <a:noFill/>
                <a:tableStyleId>{38927050-04BB-48FD-9B0C-A39A09DD7B1E}</a:tableStyleId>
              </a:tblPr>
              <a:tblGrid>
                <a:gridCol w="1320795">
                  <a:extLst>
                    <a:ext uri="{9D8B030D-6E8A-4147-A177-3AD203B41FA5}">
                      <a16:colId xmlns:a16="http://schemas.microsoft.com/office/drawing/2014/main" val="20000"/>
                    </a:ext>
                  </a:extLst>
                </a:gridCol>
                <a:gridCol w="4174315">
                  <a:extLst>
                    <a:ext uri="{9D8B030D-6E8A-4147-A177-3AD203B41FA5}">
                      <a16:colId xmlns:a16="http://schemas.microsoft.com/office/drawing/2014/main" val="20001"/>
                    </a:ext>
                  </a:extLst>
                </a:gridCol>
                <a:gridCol w="2264710">
                  <a:extLst>
                    <a:ext uri="{9D8B030D-6E8A-4147-A177-3AD203B41FA5}">
                      <a16:colId xmlns:a16="http://schemas.microsoft.com/office/drawing/2014/main" val="2519809456"/>
                    </a:ext>
                  </a:extLst>
                </a:gridCol>
              </a:tblGrid>
              <a:tr h="380999">
                <a:tc>
                  <a:txBody>
                    <a:bodyPr/>
                    <a:lstStyle/>
                    <a:p>
                      <a:pPr marL="0" lvl="0" indent="0" algn="l">
                        <a:spcBef>
                          <a:spcPts val="0"/>
                        </a:spcBef>
                        <a:spcAft>
                          <a:spcPts val="0"/>
                        </a:spcAft>
                        <a:buNone/>
                      </a:pPr>
                      <a:r>
                        <a:rPr lang="en" dirty="0">
                          <a:latin typeface="FlandersArtSans-Regular"/>
                          <a:ea typeface="Proxima Nova"/>
                          <a:cs typeface="Proxima Nova"/>
                        </a:rPr>
                        <a:t>13u00 - 13u10</a:t>
                      </a:r>
                      <a:endParaRPr lang="en"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en" sz="1100" b="1" dirty="0">
                          <a:solidFill>
                            <a:schemeClr val="tx1"/>
                          </a:solidFill>
                          <a:latin typeface="FlandersArtSans-Regular"/>
                          <a:ea typeface="Proxima Nova"/>
                          <a:cs typeface="Proxima Nova"/>
                        </a:rPr>
                        <a:t>Welkom en agenda</a:t>
                      </a:r>
                      <a:endParaRPr lang="en" sz="1100" b="1" dirty="0">
                        <a:solidFill>
                          <a:schemeClr val="tx1"/>
                        </a:solidFill>
                        <a:latin typeface="FlandersArtSans-Regular"/>
                        <a:ea typeface="Proxima Nova"/>
                        <a:cs typeface="Proxima Nova"/>
                        <a:sym typeface="Proxima Nova"/>
                      </a:endParaRPr>
                    </a:p>
                  </a:txBody>
                  <a:tcPr marL="91425" marR="91425" marT="91425" marB="91425"/>
                </a:tc>
                <a:tc>
                  <a:txBody>
                    <a:bodyPr/>
                    <a:lstStyle/>
                    <a:p>
                      <a:pPr lvl="0" algn="l">
                        <a:lnSpc>
                          <a:spcPct val="100000"/>
                        </a:lnSpc>
                        <a:spcBef>
                          <a:spcPts val="0"/>
                        </a:spcBef>
                        <a:spcAft>
                          <a:spcPts val="0"/>
                        </a:spcAft>
                        <a:buNone/>
                      </a:pPr>
                      <a:r>
                        <a:rPr lang="en-GB" sz="1000" b="0" i="0" u="none" strike="noStrike" noProof="0" dirty="0">
                          <a:solidFill>
                            <a:schemeClr val="tx1"/>
                          </a:solidFill>
                          <a:latin typeface="FlandersArtSans-Regular"/>
                          <a:sym typeface="Proxima Nova"/>
                        </a:rPr>
                        <a:t>Dimitri </a:t>
                      </a:r>
                      <a:r>
                        <a:rPr lang="en-GB" sz="1000" b="0" i="0" u="none" strike="noStrike" noProof="0" dirty="0" err="1">
                          <a:solidFill>
                            <a:schemeClr val="tx1"/>
                          </a:solidFill>
                          <a:latin typeface="FlandersArtSans-Regular"/>
                          <a:sym typeface="Proxima Nova"/>
                        </a:rPr>
                        <a:t>Schepers</a:t>
                      </a:r>
                      <a:endParaRPr lang="en" sz="1000" b="0" i="0" u="none" strike="noStrike" noProof="0" dirty="0">
                        <a:solidFill>
                          <a:schemeClr val="tx1"/>
                        </a:solidFill>
                        <a:latin typeface="FlandersArtSans-Regular"/>
                        <a:sym typeface="Proxima Nova"/>
                      </a:endParaRPr>
                    </a:p>
                  </a:txBody>
                  <a:tcPr marL="91425" marR="91425" marT="91425" marB="91425"/>
                </a:tc>
                <a:extLst>
                  <a:ext uri="{0D108BD9-81ED-4DB2-BD59-A6C34878D82A}">
                    <a16:rowId xmlns:a16="http://schemas.microsoft.com/office/drawing/2014/main" val="1700299025"/>
                  </a:ext>
                </a:extLst>
              </a:tr>
              <a:tr h="381000">
                <a:tc>
                  <a:txBody>
                    <a:bodyPr/>
                    <a:lstStyle/>
                    <a:p>
                      <a:pPr marL="0" lvl="0" indent="0" algn="l" rtl="0">
                        <a:spcBef>
                          <a:spcPts val="0"/>
                        </a:spcBef>
                        <a:spcAft>
                          <a:spcPts val="0"/>
                        </a:spcAft>
                        <a:buNone/>
                      </a:pPr>
                      <a:r>
                        <a:rPr lang="en" dirty="0">
                          <a:latin typeface="FlandersArtSans-Regular"/>
                          <a:ea typeface="Proxima Nova"/>
                          <a:cs typeface="Proxima Nova"/>
                        </a:rPr>
                        <a:t>13u10</a:t>
                      </a:r>
                      <a:r>
                        <a:rPr lang="en" dirty="0">
                          <a:latin typeface="FlandersArtSans-Regular"/>
                          <a:ea typeface="Proxima Nova"/>
                          <a:cs typeface="Proxima Nova"/>
                          <a:sym typeface="Proxima Nova"/>
                        </a:rPr>
                        <a:t> -</a:t>
                      </a:r>
                      <a:r>
                        <a:rPr lang="en" dirty="0">
                          <a:latin typeface="FlandersArtSans-Regular"/>
                          <a:ea typeface="Proxima Nova"/>
                          <a:cs typeface="Proxima Nova"/>
                        </a:rPr>
                        <a:t> 13u20</a:t>
                      </a:r>
                      <a:endParaRPr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en" sz="1100" b="1" dirty="0">
                          <a:solidFill>
                            <a:schemeClr val="tx1"/>
                          </a:solidFill>
                          <a:latin typeface="FlandersArtSans-Regular"/>
                          <a:ea typeface="Proxima Nova"/>
                          <a:cs typeface="Proxima Nova"/>
                        </a:rPr>
                        <a:t>Aanleiding en context &amp; </a:t>
                      </a:r>
                      <a:r>
                        <a:rPr lang="nl-BE" sz="1100" b="1" dirty="0">
                          <a:solidFill>
                            <a:schemeClr val="tx1"/>
                          </a:solidFill>
                          <a:latin typeface="FlandersArtSans-Regular"/>
                          <a:ea typeface="Proxima Nova"/>
                          <a:cs typeface="Proxima Nova"/>
                        </a:rPr>
                        <a:t>OSLO: introductie</a:t>
                      </a:r>
                      <a:endParaRPr lang="en" sz="1100" b="1" dirty="0">
                        <a:solidFill>
                          <a:schemeClr val="tx1"/>
                        </a:solidFill>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rPr>
                        <a:t>Marleen Vandamme &amp; Dimitri Schepers</a:t>
                      </a:r>
                      <a:endParaRPr lang="en" sz="1000" dirty="0">
                        <a:solidFill>
                          <a:schemeClr val="tx1"/>
                        </a:solidFill>
                        <a:latin typeface="FlandersArtSans-Regular"/>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80999">
                <a:tc>
                  <a:txBody>
                    <a:bodyPr/>
                    <a:lstStyle/>
                    <a:p>
                      <a:pPr marL="0" lvl="0" indent="0" algn="l">
                        <a:spcBef>
                          <a:spcPts val="0"/>
                        </a:spcBef>
                        <a:spcAft>
                          <a:spcPts val="0"/>
                        </a:spcAft>
                        <a:buNone/>
                      </a:pPr>
                      <a:r>
                        <a:rPr lang="en" dirty="0">
                          <a:latin typeface="FlandersArtSans-Regular"/>
                          <a:ea typeface="Proxima Nova"/>
                          <a:cs typeface="Proxima Nova"/>
                        </a:rPr>
                        <a:t>13u20 - 13u30</a:t>
                      </a:r>
                      <a:endParaRPr lang="en" dirty="0">
                        <a:latin typeface="FlandersArtSans-Regular"/>
                        <a:ea typeface="Proxima Nova"/>
                        <a:cs typeface="Proxima Nova"/>
                        <a:sym typeface="Proxima Nova"/>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100" b="1" i="0" u="none" strike="noStrike" noProof="0" dirty="0">
                          <a:solidFill>
                            <a:schemeClr val="tx1"/>
                          </a:solidFill>
                          <a:latin typeface="FlandersArtSans-Regular"/>
                        </a:rPr>
                        <a:t>Wat is een applicatieprofiel en hoe kan ik deze raadplegen?</a:t>
                      </a:r>
                      <a:endParaRPr lang="nl-NL" sz="1100" b="1" dirty="0">
                        <a:solidFill>
                          <a:schemeClr val="tx1"/>
                        </a:solidFill>
                        <a:latin typeface="FlandersArtSans-Regular"/>
                        <a:sym typeface="Proxima Nova"/>
                      </a:endParaRP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sym typeface="Proxima Nova"/>
                        </a:rPr>
                        <a:t>Dimitri Schepers</a:t>
                      </a:r>
                      <a:endParaRPr lang="en" sz="1000" dirty="0">
                        <a:solidFill>
                          <a:schemeClr val="tx1"/>
                        </a:solidFill>
                        <a:latin typeface="FlandersArtSans-Regular"/>
                        <a:ea typeface="Proxima Nova"/>
                        <a:cs typeface="Proxima Nova"/>
                        <a:sym typeface="Proxima Nova"/>
                      </a:endParaRPr>
                    </a:p>
                  </a:txBody>
                  <a:tcPr marL="91425" marR="91425" marT="91425" marB="91425"/>
                </a:tc>
                <a:extLst>
                  <a:ext uri="{0D108BD9-81ED-4DB2-BD59-A6C34878D82A}">
                    <a16:rowId xmlns:a16="http://schemas.microsoft.com/office/drawing/2014/main" val="947100930"/>
                  </a:ext>
                </a:extLst>
              </a:tr>
              <a:tr h="380999">
                <a:tc>
                  <a:txBody>
                    <a:bodyPr/>
                    <a:lstStyle/>
                    <a:p>
                      <a:pPr marL="0" lvl="0" indent="0" algn="l">
                        <a:spcBef>
                          <a:spcPts val="0"/>
                        </a:spcBef>
                        <a:spcAft>
                          <a:spcPts val="0"/>
                        </a:spcAft>
                        <a:buNone/>
                      </a:pPr>
                      <a:r>
                        <a:rPr lang="en" dirty="0">
                          <a:latin typeface="FlandersArtSans-Regular"/>
                          <a:ea typeface="Proxima Nova"/>
                          <a:cs typeface="Proxima Nova"/>
                        </a:rPr>
                        <a:t>13u30 </a:t>
                      </a:r>
                      <a:r>
                        <a:rPr lang="en">
                          <a:latin typeface="FlandersArtSans-Regular"/>
                          <a:ea typeface="Proxima Nova"/>
                          <a:cs typeface="Proxima Nova"/>
                        </a:rPr>
                        <a:t>- 14u00</a:t>
                      </a:r>
                      <a:endParaRPr lang="en"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nl-BE" sz="1100" b="1" i="0" u="none" strike="noStrike" noProof="0" dirty="0">
                          <a:solidFill>
                            <a:schemeClr val="tx1"/>
                          </a:solidFill>
                          <a:latin typeface="FlandersArtSans-Regular"/>
                          <a:sym typeface="Proxima Nova"/>
                        </a:rPr>
                        <a:t>Applicatieprofielen: Bodem en Ondergrond</a:t>
                      </a:r>
                      <a:endParaRPr lang="nl-NL" sz="1100" b="1" dirty="0">
                        <a:solidFill>
                          <a:schemeClr val="tx1"/>
                        </a:solidFill>
                        <a:latin typeface="FlandersArtSans-Regular"/>
                        <a:sym typeface="Proxima Nova"/>
                      </a:endParaRPr>
                    </a:p>
                  </a:txBody>
                  <a:tcPr marL="91425" marR="91425" marT="91425" marB="91425"/>
                </a:tc>
                <a:tc>
                  <a:txBody>
                    <a:bodyPr/>
                    <a:lstStyle/>
                    <a:p>
                      <a:pPr marL="0" lvl="0" indent="0" algn="l">
                        <a:spcBef>
                          <a:spcPts val="0"/>
                        </a:spcBef>
                        <a:spcAft>
                          <a:spcPts val="0"/>
                        </a:spcAft>
                        <a:buNone/>
                      </a:pPr>
                      <a:r>
                        <a:rPr lang="en-GB" sz="1000" b="0" i="0" u="none" strike="noStrike" noProof="0" dirty="0">
                          <a:solidFill>
                            <a:schemeClr val="tx1"/>
                          </a:solidFill>
                          <a:latin typeface="FlandersArtSans-Regular"/>
                          <a:sym typeface="Proxima Nova"/>
                        </a:rPr>
                        <a:t>Werkgroep</a:t>
                      </a:r>
                      <a:endParaRPr lang="en" sz="1000" b="0" i="0" u="none" strike="noStrike" noProof="0" dirty="0">
                        <a:solidFill>
                          <a:schemeClr val="tx1"/>
                        </a:solidFill>
                        <a:latin typeface="FlandersArtSans-Regular"/>
                        <a:sym typeface="Proxima Nova"/>
                      </a:endParaRPr>
                    </a:p>
                  </a:txBody>
                  <a:tcPr marL="91425" marR="91425" marT="91425" marB="91425"/>
                </a:tc>
                <a:extLst>
                  <a:ext uri="{0D108BD9-81ED-4DB2-BD59-A6C34878D82A}">
                    <a16:rowId xmlns:a16="http://schemas.microsoft.com/office/drawing/2014/main" val="1221454446"/>
                  </a:ext>
                </a:extLst>
              </a:tr>
              <a:tr h="380999">
                <a:tc>
                  <a:txBody>
                    <a:bodyPr/>
                    <a:lstStyle/>
                    <a:p>
                      <a:pPr marL="0" lvl="0" indent="0" algn="l">
                        <a:spcBef>
                          <a:spcPts val="0"/>
                        </a:spcBef>
                        <a:spcAft>
                          <a:spcPts val="0"/>
                        </a:spcAft>
                        <a:buNone/>
                      </a:pPr>
                      <a:r>
                        <a:rPr lang="en">
                          <a:latin typeface="FlandersArtSans-Regular"/>
                          <a:ea typeface="Proxima Nova"/>
                          <a:cs typeface="Proxima Nova"/>
                          <a:sym typeface="Proxima Nova"/>
                        </a:rPr>
                        <a:t>14</a:t>
                      </a:r>
                      <a:r>
                        <a:rPr lang="en-GB">
                          <a:latin typeface="FlandersArtSans-Regular"/>
                          <a:ea typeface="Proxima Nova"/>
                          <a:cs typeface="Proxima Nova"/>
                          <a:sym typeface="Proxima Nova"/>
                        </a:rPr>
                        <a:t>u00 - 14u30</a:t>
                      </a:r>
                      <a:endParaRPr lang="en"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en-GB" sz="1100" b="1">
                          <a:solidFill>
                            <a:schemeClr val="tx1"/>
                          </a:solidFill>
                          <a:latin typeface="FlandersArtSans-Regular"/>
                          <a:ea typeface="Proxima Nova"/>
                          <a:cs typeface="Proxima Nova"/>
                          <a:sym typeface="Proxima Nova"/>
                        </a:rPr>
                        <a:t>Generieke elementen: deel 1</a:t>
                      </a:r>
                      <a:endParaRPr lang="en" sz="1100" b="1" dirty="0">
                        <a:solidFill>
                          <a:schemeClr val="tx1"/>
                        </a:solidFill>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en-GB" sz="1000">
                          <a:solidFill>
                            <a:schemeClr val="tx1"/>
                          </a:solidFill>
                          <a:latin typeface="FlandersArtSans-Regular"/>
                          <a:ea typeface="Proxima Nova"/>
                          <a:cs typeface="Proxima Nova"/>
                          <a:sym typeface="Proxima Nova"/>
                        </a:rPr>
                        <a:t>Werkgroep</a:t>
                      </a:r>
                      <a:endParaRPr lang="en" sz="1000" dirty="0">
                        <a:solidFill>
                          <a:schemeClr val="tx1"/>
                        </a:solidFill>
                        <a:latin typeface="FlandersArtSans-Regular"/>
                        <a:ea typeface="Proxima Nova"/>
                        <a:cs typeface="Proxima Nova"/>
                        <a:sym typeface="Proxima Nova"/>
                      </a:endParaRPr>
                    </a:p>
                  </a:txBody>
                  <a:tcPr marL="91425" marR="91425" marT="91425" marB="91425"/>
                </a:tc>
                <a:extLst>
                  <a:ext uri="{0D108BD9-81ED-4DB2-BD59-A6C34878D82A}">
                    <a16:rowId xmlns:a16="http://schemas.microsoft.com/office/drawing/2014/main" val="185706213"/>
                  </a:ext>
                </a:extLst>
              </a:tr>
              <a:tr h="380999">
                <a:tc>
                  <a:txBody>
                    <a:bodyPr/>
                    <a:lstStyle/>
                    <a:p>
                      <a:pPr marL="0" lvl="0" indent="0" algn="l">
                        <a:spcBef>
                          <a:spcPts val="0"/>
                        </a:spcBef>
                        <a:spcAft>
                          <a:spcPts val="0"/>
                        </a:spcAft>
                        <a:buNone/>
                      </a:pPr>
                      <a:r>
                        <a:rPr lang="en" dirty="0">
                          <a:latin typeface="FlandersArtSans-Regular"/>
                          <a:ea typeface="Proxima Nova"/>
                          <a:cs typeface="Proxima Nova"/>
                        </a:rPr>
                        <a:t>14u30 - 14u40</a:t>
                      </a:r>
                      <a:endParaRPr lang="en"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nl-BE" sz="1100" b="1" dirty="0">
                          <a:solidFill>
                            <a:schemeClr val="tx1"/>
                          </a:solidFill>
                          <a:latin typeface="FlandersArtSans-Regular"/>
                          <a:ea typeface="Proxima Nova"/>
                          <a:cs typeface="Proxima Nova"/>
                        </a:rPr>
                        <a:t>Pauze</a:t>
                      </a:r>
                      <a:endParaRPr lang="en" sz="1100" b="1" dirty="0">
                        <a:solidFill>
                          <a:schemeClr val="tx1"/>
                        </a:solidFill>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endParaRPr lang="en" sz="1000" dirty="0">
                        <a:solidFill>
                          <a:schemeClr val="tx1"/>
                        </a:solidFill>
                        <a:latin typeface="FlandersArtSans-Regular"/>
                        <a:ea typeface="Proxima Nova"/>
                        <a:cs typeface="Proxima Nova"/>
                        <a:sym typeface="Proxima Nova"/>
                      </a:endParaRPr>
                    </a:p>
                  </a:txBody>
                  <a:tcPr marL="91425" marR="91425" marT="91425" marB="91425"/>
                </a:tc>
                <a:extLst>
                  <a:ext uri="{0D108BD9-81ED-4DB2-BD59-A6C34878D82A}">
                    <a16:rowId xmlns:a16="http://schemas.microsoft.com/office/drawing/2014/main" val="3353336174"/>
                  </a:ext>
                </a:extLst>
              </a:tr>
              <a:tr h="381000">
                <a:tc>
                  <a:txBody>
                    <a:bodyPr/>
                    <a:lstStyle/>
                    <a:p>
                      <a:pPr marL="0" lvl="0" indent="0" algn="l" rtl="0">
                        <a:spcBef>
                          <a:spcPts val="0"/>
                        </a:spcBef>
                        <a:spcAft>
                          <a:spcPts val="0"/>
                        </a:spcAft>
                        <a:buNone/>
                      </a:pPr>
                      <a:r>
                        <a:rPr lang="nl-NL">
                          <a:latin typeface="FlandersArtSans-Regular"/>
                          <a:ea typeface="Proxima Nova"/>
                          <a:cs typeface="Proxima Nova"/>
                        </a:rPr>
                        <a:t>14u40 - 15u30</a:t>
                      </a:r>
                      <a:endParaRPr lang="nl-NL" dirty="0">
                        <a:latin typeface="FlandersArtSans-Regular"/>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nl-NL" sz="1100" b="1">
                          <a:solidFill>
                            <a:schemeClr val="tx1"/>
                          </a:solidFill>
                          <a:latin typeface="FlandersArtSans-Regular"/>
                          <a:ea typeface="Proxima Nova"/>
                          <a:cs typeface="Proxima Nova"/>
                        </a:rPr>
                        <a:t>Generieke elementen: deel 2</a:t>
                      </a:r>
                      <a:endParaRPr lang="nl-NL" sz="1100" b="0" dirty="0">
                        <a:solidFill>
                          <a:schemeClr val="tx1"/>
                        </a:solidFill>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sym typeface="Proxima Nova"/>
                        </a:rPr>
                        <a:t>Werkgroep</a:t>
                      </a: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nl-NL">
                          <a:latin typeface="FlandersArtSans-Regular"/>
                          <a:ea typeface="Proxima Nova"/>
                          <a:cs typeface="Proxima Nova"/>
                        </a:rPr>
                        <a:t>15u30 - 15u40</a:t>
                      </a:r>
                      <a:endParaRPr lang="nl-NL" dirty="0">
                        <a:latin typeface="FlandersArtSans-Regular"/>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nl-NL" sz="1100" b="1" dirty="0">
                          <a:solidFill>
                            <a:schemeClr val="tx1"/>
                          </a:solidFill>
                          <a:latin typeface="FlandersArtSans-Regular"/>
                          <a:ea typeface="Proxima Nova"/>
                          <a:cs typeface="Proxima Nova"/>
                          <a:sym typeface="Proxima Nova"/>
                        </a:rPr>
                        <a:t>Verdere verloop: roadmap en actiepunten</a:t>
                      </a: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sym typeface="Proxima Nova"/>
                        </a:rPr>
                        <a:t>Werkgroep</a:t>
                      </a: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nl-NL">
                          <a:latin typeface="FlandersArtSans-Regular"/>
                          <a:ea typeface="Proxima Nova"/>
                          <a:cs typeface="Proxima Nova"/>
                          <a:sym typeface="Proxima Nova"/>
                        </a:rPr>
                        <a:t>15u40 </a:t>
                      </a:r>
                      <a:r>
                        <a:rPr lang="nl-NL" dirty="0">
                          <a:latin typeface="FlandersArtSans-Regular"/>
                          <a:ea typeface="Proxima Nova"/>
                          <a:cs typeface="Proxima Nova"/>
                          <a:sym typeface="Proxima Nova"/>
                        </a:rPr>
                        <a:t>-</a:t>
                      </a:r>
                      <a:r>
                        <a:rPr lang="nl-NL">
                          <a:latin typeface="FlandersArtSans-Regular"/>
                          <a:ea typeface="Proxima Nova"/>
                          <a:cs typeface="Proxima Nova"/>
                          <a:sym typeface="Proxima Nova"/>
                        </a:rPr>
                        <a:t> </a:t>
                      </a:r>
                      <a:r>
                        <a:rPr lang="nl-NL" dirty="0">
                          <a:latin typeface="FlandersArtSans-Regular"/>
                          <a:ea typeface="Proxima Nova"/>
                          <a:cs typeface="Proxima Nova"/>
                          <a:sym typeface="Proxima Nova"/>
                        </a:rPr>
                        <a:t>16u00</a:t>
                      </a:r>
                    </a:p>
                  </a:txBody>
                  <a:tcPr marL="91425" marR="91425" marT="91425" marB="91425"/>
                </a:tc>
                <a:tc>
                  <a:txBody>
                    <a:bodyPr/>
                    <a:lstStyle/>
                    <a:p>
                      <a:pPr marL="0" lvl="0" indent="0" algn="l" rtl="0">
                        <a:spcBef>
                          <a:spcPts val="0"/>
                        </a:spcBef>
                        <a:spcAft>
                          <a:spcPts val="0"/>
                        </a:spcAft>
                        <a:buNone/>
                      </a:pPr>
                      <a:r>
                        <a:rPr lang="nl-NL" sz="1100" b="1" dirty="0">
                          <a:solidFill>
                            <a:schemeClr val="tx1"/>
                          </a:solidFill>
                          <a:latin typeface="FlandersArtSans-Regular"/>
                          <a:ea typeface="Proxima Nova"/>
                          <a:cs typeface="Proxima Nova"/>
                          <a:sym typeface="Proxima Nova"/>
                        </a:rPr>
                        <a:t>Q&amp;A en volgende stappen</a:t>
                      </a: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sym typeface="Proxima Nova"/>
                        </a:rPr>
                        <a:t>Dimitri Schepers</a:t>
                      </a:r>
                    </a:p>
                  </a:txBody>
                  <a:tcPr marL="91425" marR="91425" marT="91425" marB="91425"/>
                </a:tc>
                <a:extLst>
                  <a:ext uri="{0D108BD9-81ED-4DB2-BD59-A6C34878D82A}">
                    <a16:rowId xmlns:a16="http://schemas.microsoft.com/office/drawing/2014/main" val="3288042052"/>
                  </a:ext>
                </a:extLst>
              </a:tr>
            </a:tbl>
          </a:graphicData>
        </a:graphic>
      </p:graphicFrame>
      <p:sp>
        <p:nvSpPr>
          <p:cNvPr id="7" name="Google Shape;242;g71eeb774cb_0_278">
            <a:extLst>
              <a:ext uri="{FF2B5EF4-FFF2-40B4-BE49-F238E27FC236}">
                <a16:creationId xmlns:a16="http://schemas.microsoft.com/office/drawing/2014/main" id="{27A77272-C307-485B-B90C-6BD531F88F45}"/>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Agenda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pic>
        <p:nvPicPr>
          <p:cNvPr id="709" name="Google Shape;709;p82" descr="Afbeeldingsresultaat voor context"/>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10" name="Google Shape;710;p82"/>
          <p:cNvSpPr txBox="1"/>
          <p:nvPr/>
        </p:nvSpPr>
        <p:spPr>
          <a:xfrm>
            <a:off x="449794" y="107576"/>
            <a:ext cx="4425525" cy="671262"/>
          </a:xfrm>
          <a:prstGeom prst="rect">
            <a:avLst/>
          </a:prstGeom>
          <a:solidFill>
            <a:srgbClr val="F2EADD"/>
          </a:solidFill>
          <a:ln>
            <a:noFill/>
          </a:ln>
        </p:spPr>
        <p:txBody>
          <a:bodyPr spcFirstLastPara="1" wrap="square" lIns="68569" tIns="34275" rIns="68569" bIns="34275" anchor="ctr" anchorCtr="0">
            <a:noAutofit/>
          </a:bodyPr>
          <a:lstStyle/>
          <a:p>
            <a:pPr>
              <a:lnSpc>
                <a:spcPct val="75000"/>
              </a:lnSpc>
              <a:buClr>
                <a:srgbClr val="FFFFFF"/>
              </a:buClr>
              <a:buSzPts val="1350"/>
            </a:pPr>
            <a:r>
              <a:rPr lang="nl-BE" sz="4050" b="1">
                <a:solidFill>
                  <a:schemeClr val="dk1"/>
                </a:solidFill>
                <a:latin typeface="Proxima Nova"/>
                <a:ea typeface="Proxima Nova"/>
                <a:cs typeface="Proxima Nova"/>
                <a:sym typeface="Proxima Nova"/>
              </a:rPr>
              <a:t>Machine-leesbaar</a:t>
            </a:r>
            <a:endParaRPr sz="3000" b="1">
              <a:solidFill>
                <a:schemeClr val="dk1"/>
              </a:solidFill>
              <a:latin typeface="Proxima Nova"/>
              <a:ea typeface="Proxima Nova"/>
              <a:cs typeface="Proxima Nova"/>
              <a:sym typeface="Proxima Nova"/>
            </a:endParaRPr>
          </a:p>
        </p:txBody>
      </p:sp>
      <p:pic>
        <p:nvPicPr>
          <p:cNvPr id="711" name="Google Shape;711;p82"/>
          <p:cNvPicPr preferRelativeResize="0"/>
          <p:nvPr/>
        </p:nvPicPr>
        <p:blipFill rotWithShape="1">
          <a:blip r:embed="rId4">
            <a:alphaModFix/>
          </a:blip>
          <a:srcRect/>
          <a:stretch/>
        </p:blipFill>
        <p:spPr>
          <a:xfrm>
            <a:off x="1073558" y="2876327"/>
            <a:ext cx="6996882" cy="1310419"/>
          </a:xfrm>
          <a:prstGeom prst="rect">
            <a:avLst/>
          </a:prstGeom>
          <a:solidFill>
            <a:srgbClr val="EEEEEE"/>
          </a:solidFill>
          <a:ln w="114300" cap="sq" cmpd="sng">
            <a:solidFill>
              <a:srgbClr val="D8D8D8"/>
            </a:solidFill>
            <a:prstDash val="solid"/>
            <a:miter lim="8000"/>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42;g71eeb774cb_0_278">
            <a:extLst>
              <a:ext uri="{FF2B5EF4-FFF2-40B4-BE49-F238E27FC236}">
                <a16:creationId xmlns:a16="http://schemas.microsoft.com/office/drawing/2014/main" id="{A9D2283A-3ECB-4E1C-9C47-23A7C41B2E9F}"/>
              </a:ext>
            </a:extLst>
          </p:cNvPr>
          <p:cNvSpPr txBox="1">
            <a:spLocks/>
          </p:cNvSpPr>
          <p:nvPr/>
        </p:nvSpPr>
        <p:spPr>
          <a:xfrm>
            <a:off x="1931458" y="2149872"/>
            <a:ext cx="5281083" cy="84375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4400" b="1">
                <a:latin typeface="FlandersArtSans-Bold" panose="00000800000000000000" pitchFamily="2" charset="0"/>
                <a:hlinkClick r:id="rId2" action="ppaction://hlinkfile"/>
              </a:rPr>
              <a:t>data.vlaanderen.be</a:t>
            </a:r>
            <a:endParaRPr lang="nl-BE" sz="4400" b="1">
              <a:latin typeface="FlandersArtSans-Bold" panose="00000800000000000000" pitchFamily="2" charset="0"/>
            </a:endParaRPr>
          </a:p>
        </p:txBody>
      </p:sp>
    </p:spTree>
    <p:extLst>
      <p:ext uri="{BB962C8B-B14F-4D97-AF65-F5344CB8AC3E}">
        <p14:creationId xmlns:p14="http://schemas.microsoft.com/office/powerpoint/2010/main" val="2575921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4;p3">
            <a:extLst>
              <a:ext uri="{FF2B5EF4-FFF2-40B4-BE49-F238E27FC236}">
                <a16:creationId xmlns:a16="http://schemas.microsoft.com/office/drawing/2014/main" id="{1368FAB8-B93E-4154-B604-3C1CD73677B3}"/>
              </a:ext>
            </a:extLst>
          </p:cNvPr>
          <p:cNvPicPr preferRelativeResize="0"/>
          <p:nvPr/>
        </p:nvPicPr>
        <p:blipFill rotWithShape="1">
          <a:blip r:embed="rId2">
            <a:alphaModFix/>
          </a:blip>
          <a:srcRect/>
          <a:stretch/>
        </p:blipFill>
        <p:spPr>
          <a:xfrm>
            <a:off x="1966437" y="640339"/>
            <a:ext cx="4953476" cy="4503161"/>
          </a:xfrm>
          <a:prstGeom prst="rect">
            <a:avLst/>
          </a:prstGeom>
          <a:noFill/>
          <a:ln>
            <a:noFill/>
          </a:ln>
        </p:spPr>
      </p:pic>
      <p:sp>
        <p:nvSpPr>
          <p:cNvPr id="7" name="Google Shape;242;g71eeb774cb_0_278">
            <a:extLst>
              <a:ext uri="{FF2B5EF4-FFF2-40B4-BE49-F238E27FC236}">
                <a16:creationId xmlns:a16="http://schemas.microsoft.com/office/drawing/2014/main" id="{A9D2283A-3ECB-4E1C-9C47-23A7C41B2E9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Vragen?</a:t>
            </a:r>
          </a:p>
        </p:txBody>
      </p:sp>
    </p:spTree>
    <p:extLst>
      <p:ext uri="{BB962C8B-B14F-4D97-AF65-F5344CB8AC3E}">
        <p14:creationId xmlns:p14="http://schemas.microsoft.com/office/powerpoint/2010/main" val="4017127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a:solidFill>
                  <a:schemeClr val="accent6">
                    <a:lumMod val="50000"/>
                  </a:schemeClr>
                </a:solidFill>
                <a:ea typeface="+mn-lt"/>
                <a:cs typeface="+mn-lt"/>
              </a:rPr>
              <a:t>Doel van deze werkgroep</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2" name="Rechthoek 1">
            <a:extLst>
              <a:ext uri="{FF2B5EF4-FFF2-40B4-BE49-F238E27FC236}">
                <a16:creationId xmlns:a16="http://schemas.microsoft.com/office/drawing/2014/main" id="{DDEC6FA8-ADC6-4444-9B0E-7469766E6FD1}"/>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06767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CC1005F-02E8-4010-9301-D7E825D907B4}"/>
              </a:ext>
            </a:extLst>
          </p:cNvPr>
          <p:cNvSpPr>
            <a:spLocks noGrp="1"/>
          </p:cNvSpPr>
          <p:nvPr>
            <p:ph type="body" idx="1"/>
          </p:nvPr>
        </p:nvSpPr>
        <p:spPr>
          <a:xfrm>
            <a:off x="540000" y="1156181"/>
            <a:ext cx="8064000" cy="2754000"/>
          </a:xfrm>
        </p:spPr>
        <p:txBody>
          <a:bodyPr/>
          <a:lstStyle/>
          <a:p>
            <a:pPr marL="445770" indent="-342900">
              <a:lnSpc>
                <a:spcPct val="150000"/>
              </a:lnSpc>
            </a:pPr>
            <a:r>
              <a:rPr lang="nl-NL">
                <a:solidFill>
                  <a:srgbClr val="373636"/>
                </a:solidFill>
                <a:latin typeface="FlandersArtSans-Regular"/>
              </a:rPr>
              <a:t>De huidige schema’s bespreken en verbeterpunten identificeren</a:t>
            </a:r>
            <a:endParaRPr lang="nl-NL" dirty="0">
              <a:latin typeface="FlandersArtSans-Regular"/>
            </a:endParaRPr>
          </a:p>
          <a:p>
            <a:pPr marL="445770" indent="-342900">
              <a:lnSpc>
                <a:spcPct val="150000"/>
              </a:lnSpc>
            </a:pPr>
            <a:r>
              <a:rPr lang="nl-NL" dirty="0">
                <a:solidFill>
                  <a:srgbClr val="373636"/>
                </a:solidFill>
                <a:latin typeface="FlandersArtSans-Regular"/>
              </a:rPr>
              <a:t>Generieke elementen bespreken en overeenstemmen</a:t>
            </a:r>
          </a:p>
          <a:p>
            <a:pPr marL="445770" indent="-342900">
              <a:lnSpc>
                <a:spcPct val="150000"/>
              </a:lnSpc>
            </a:pPr>
            <a:r>
              <a:rPr lang="nl-NL" dirty="0">
                <a:solidFill>
                  <a:srgbClr val="373636"/>
                </a:solidFill>
                <a:latin typeface="FlandersArtSans-Regular"/>
              </a:rPr>
              <a:t>Kaderen van het verdere verloop</a:t>
            </a:r>
          </a:p>
          <a:p>
            <a:pPr marL="902970" lvl="1" indent="-342900">
              <a:lnSpc>
                <a:spcPct val="150000"/>
              </a:lnSpc>
            </a:pPr>
            <a:r>
              <a:rPr lang="nl-NL" dirty="0">
                <a:solidFill>
                  <a:srgbClr val="373636"/>
                </a:solidFill>
                <a:latin typeface="FlandersArtSans-Regular"/>
              </a:rPr>
              <a:t>Feedback model</a:t>
            </a:r>
            <a:br>
              <a:rPr lang="nl-NL" dirty="0">
                <a:latin typeface="FlandersArtSans-Regular"/>
              </a:rPr>
            </a:br>
            <a:endParaRPr lang="nl-NL" dirty="0">
              <a:solidFill>
                <a:srgbClr val="373636"/>
              </a:solidFill>
              <a:latin typeface="FlandersArtSans-Regular"/>
            </a:endParaRPr>
          </a:p>
          <a:p>
            <a:pPr marL="102870" indent="0">
              <a:buNone/>
            </a:pPr>
            <a:endParaRPr lang="nl-NL" dirty="0">
              <a:latin typeface="FlandersArtSans-Regular"/>
            </a:endParaRPr>
          </a:p>
        </p:txBody>
      </p:sp>
      <p:sp>
        <p:nvSpPr>
          <p:cNvPr id="6" name="Google Shape;242;g71eeb774cb_0_278">
            <a:extLst>
              <a:ext uri="{FF2B5EF4-FFF2-40B4-BE49-F238E27FC236}">
                <a16:creationId xmlns:a16="http://schemas.microsoft.com/office/drawing/2014/main" id="{12B22F31-1776-436F-8DF2-C1659D9FB567}"/>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Doel van deze werkgroep</a:t>
            </a:r>
          </a:p>
        </p:txBody>
      </p:sp>
    </p:spTree>
    <p:extLst>
      <p:ext uri="{BB962C8B-B14F-4D97-AF65-F5344CB8AC3E}">
        <p14:creationId xmlns:p14="http://schemas.microsoft.com/office/powerpoint/2010/main" val="1400667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a:solidFill>
                  <a:schemeClr val="accent6">
                    <a:lumMod val="50000"/>
                  </a:schemeClr>
                </a:solidFill>
                <a:ea typeface="+mn-lt"/>
                <a:cs typeface="+mn-lt"/>
              </a:rPr>
              <a:t>Wat is een applicatieprofiel?</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2" name="Rechthoek 1">
            <a:extLst>
              <a:ext uri="{FF2B5EF4-FFF2-40B4-BE49-F238E27FC236}">
                <a16:creationId xmlns:a16="http://schemas.microsoft.com/office/drawing/2014/main" id="{DDEC6FA8-ADC6-4444-9B0E-7469766E6FD1}"/>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216284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46</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439168953"/>
              </p:ext>
            </p:extLst>
          </p:nvPr>
        </p:nvGraphicFramePr>
        <p:xfrm>
          <a:off x="1769401" y="1121521"/>
          <a:ext cx="6391662" cy="1836162"/>
        </p:xfrm>
        <a:graphic>
          <a:graphicData uri="http://schemas.openxmlformats.org/drawingml/2006/table">
            <a:tbl>
              <a:tblPr firstRow="1" bandRow="1">
                <a:tableStyleId>{21E4AEA4-8DFA-4A89-87EB-49C32662AFE0}</a:tableStyleId>
              </a:tblPr>
              <a:tblGrid>
                <a:gridCol w="939515">
                  <a:extLst>
                    <a:ext uri="{9D8B030D-6E8A-4147-A177-3AD203B41FA5}">
                      <a16:colId xmlns:a16="http://schemas.microsoft.com/office/drawing/2014/main" val="754051059"/>
                    </a:ext>
                  </a:extLst>
                </a:gridCol>
                <a:gridCol w="1708882">
                  <a:extLst>
                    <a:ext uri="{9D8B030D-6E8A-4147-A177-3AD203B41FA5}">
                      <a16:colId xmlns:a16="http://schemas.microsoft.com/office/drawing/2014/main" val="2101226772"/>
                    </a:ext>
                  </a:extLst>
                </a:gridCol>
                <a:gridCol w="1479551">
                  <a:extLst>
                    <a:ext uri="{9D8B030D-6E8A-4147-A177-3AD203B41FA5}">
                      <a16:colId xmlns:a16="http://schemas.microsoft.com/office/drawing/2014/main" val="2550773550"/>
                    </a:ext>
                  </a:extLst>
                </a:gridCol>
                <a:gridCol w="2263714">
                  <a:extLst>
                    <a:ext uri="{9D8B030D-6E8A-4147-A177-3AD203B41FA5}">
                      <a16:colId xmlns:a16="http://schemas.microsoft.com/office/drawing/2014/main" val="1506354981"/>
                    </a:ext>
                  </a:extLst>
                </a:gridCol>
              </a:tblGrid>
              <a:tr h="400050">
                <a:tc>
                  <a:txBody>
                    <a:bodyPr/>
                    <a:lstStyle/>
                    <a:p>
                      <a:pPr fontAlgn="t"/>
                      <a:endParaRPr lang="nl-BE" sz="1100" noProof="0" dirty="0">
                        <a:effectLst/>
                      </a:endParaRPr>
                    </a:p>
                    <a:p>
                      <a:pPr fontAlgn="base"/>
                      <a:r>
                        <a:rPr lang="nl-BE" sz="1100" noProof="0" dirty="0">
                          <a:effectLst/>
                        </a:rPr>
                        <a:t>identificatie​</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naam​</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aantal vestigingen​</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a</a:t>
                      </a:r>
                      <a:r>
                        <a:rPr lang="nl-BE" sz="1100" noProof="0">
                          <a:effectLst/>
                        </a:rPr>
                        <a:t>dres </a:t>
                      </a:r>
                      <a:r>
                        <a:rPr lang="nl-BE" sz="1100" noProof="0" dirty="0">
                          <a:effectLst/>
                        </a:rPr>
                        <a:t>maatschappelijke zetel​</a:t>
                      </a:r>
                      <a:endParaRPr lang="nl-BE" sz="1100"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780378584"/>
                  </a:ext>
                </a:extLst>
              </a:tr>
              <a:tr h="582930">
                <a:tc>
                  <a:txBody>
                    <a:bodyPr/>
                    <a:lstStyle/>
                    <a:p>
                      <a:pPr fontAlgn="base"/>
                      <a:endParaRPr lang="en-US" sz="1100">
                        <a:effectLst/>
                      </a:endParaRPr>
                    </a:p>
                    <a:p>
                      <a:pPr lvl="0" fontAlgn="base">
                        <a:buNone/>
                      </a:pPr>
                      <a:r>
                        <a:rPr lang="en-US" sz="1100">
                          <a:effectLst/>
                        </a:rPr>
                        <a:t>001​</a:t>
                      </a:r>
                      <a:endParaRPr lang="en-US" sz="1100">
                        <a:solidFill>
                          <a:srgbClr val="373636"/>
                        </a:solidFill>
                        <a:effectLst/>
                        <a:latin typeface="FlandersArtSans-Regular"/>
                      </a:endParaRPr>
                    </a:p>
                  </a:txBody>
                  <a:tcPr marL="68580" marR="68580" marT="34290" marB="34290"/>
                </a:tc>
                <a:tc>
                  <a:txBody>
                    <a:bodyPr/>
                    <a:lstStyle/>
                    <a:p>
                      <a:pPr fontAlgn="base"/>
                      <a:endParaRPr lang="en-US" sz="1100" dirty="0">
                        <a:effectLst/>
                      </a:endParaRPr>
                    </a:p>
                    <a:p>
                      <a:pPr lvl="0" fontAlgn="base">
                        <a:buNone/>
                      </a:pPr>
                      <a:r>
                        <a:rPr lang="en-US" sz="1100" dirty="0" err="1">
                          <a:effectLst/>
                        </a:rPr>
                        <a:t>Belfius</a:t>
                      </a:r>
                      <a:r>
                        <a:rPr lang="en-US" sz="1100" dirty="0">
                          <a:effectLst/>
                        </a:rPr>
                        <a:t>​</a:t>
                      </a:r>
                      <a:endParaRPr lang="en-US" sz="1100" dirty="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a:effectLst/>
                        </a:rPr>
                        <a:t>500​</a:t>
                      </a:r>
                      <a:endParaRPr lang="en-US" sz="1100">
                        <a:solidFill>
                          <a:srgbClr val="373636"/>
                        </a:solidFill>
                        <a:effectLst/>
                        <a:latin typeface="FlandersArtSans-Regular"/>
                      </a:endParaRPr>
                    </a:p>
                  </a:txBody>
                  <a:tcPr marL="68580" marR="68580" marT="34290" marB="34290"/>
                </a:tc>
                <a:tc>
                  <a:txBody>
                    <a:bodyPr/>
                    <a:lstStyle/>
                    <a:p>
                      <a:pPr fontAlgn="t"/>
                      <a:endParaRPr lang="en-US" sz="1100" u="none" strike="noStrike" noProof="0">
                        <a:effectLst/>
                      </a:endParaRPr>
                    </a:p>
                    <a:p>
                      <a:pPr lvl="0" algn="l" fontAlgn="t">
                        <a:buNone/>
                      </a:pPr>
                      <a:r>
                        <a:rPr lang="en-US" sz="1100" u="none" strike="noStrike" noProof="0">
                          <a:effectLst/>
                        </a:rPr>
                        <a:t>...</a:t>
                      </a:r>
                      <a:endParaRPr lang="en-US" sz="1100">
                        <a:effectLst/>
                      </a:endParaRPr>
                    </a:p>
                    <a:p>
                      <a:pPr lvl="0" fontAlgn="t">
                        <a:buNone/>
                      </a:pPr>
                      <a:endParaRPr lang="en-US" sz="1100" b="0" i="0" u="none" strike="noStrike" noProof="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37014461"/>
                  </a:ext>
                </a:extLst>
              </a:tr>
              <a:tr h="411480">
                <a:tc>
                  <a:txBody>
                    <a:bodyPr/>
                    <a:lstStyle/>
                    <a:p>
                      <a:pPr fontAlgn="t"/>
                      <a:endParaRPr lang="en-US" sz="1100">
                        <a:effectLst/>
                      </a:endParaRPr>
                    </a:p>
                    <a:p>
                      <a:pPr fontAlgn="base"/>
                      <a:r>
                        <a:rPr lang="en-US" sz="1100">
                          <a:effectLst/>
                        </a:rPr>
                        <a:t>002​</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KBC​</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1500</a:t>
                      </a:r>
                      <a:endParaRPr lang="en-US" sz="1100">
                        <a:effectLst/>
                        <a:latin typeface="FlandersArtSans-Regular"/>
                      </a:endParaRPr>
                    </a:p>
                  </a:txBody>
                  <a:tcPr marL="68580" marR="68580" marT="34290" marB="34290"/>
                </a:tc>
                <a:tc>
                  <a:txBody>
                    <a:bodyPr/>
                    <a:lstStyle/>
                    <a:p>
                      <a:pPr lvl="0" algn="l" fontAlgn="base">
                        <a:buNone/>
                      </a:pPr>
                      <a:r>
                        <a:rPr lang="en-US" sz="1100" u="none" strike="noStrike" noProof="0">
                          <a:effectLst/>
                        </a:rPr>
                        <a:t>...</a:t>
                      </a:r>
                      <a:endParaRPr lang="en-US" sz="1100">
                        <a:effectLst/>
                      </a:endParaRPr>
                    </a:p>
                    <a:p>
                      <a:pPr lvl="0" fontAlgn="base">
                        <a:buNone/>
                      </a:pPr>
                      <a:endParaRPr lang="en-US" sz="1100">
                        <a:effectLst/>
                        <a:latin typeface="FlandersArtSans-Regular"/>
                      </a:endParaRPr>
                    </a:p>
                  </a:txBody>
                  <a:tcPr marL="68580" marR="68580" marT="34290" marB="34290"/>
                </a:tc>
                <a:extLst>
                  <a:ext uri="{0D108BD9-81ED-4DB2-BD59-A6C34878D82A}">
                    <a16:rowId xmlns:a16="http://schemas.microsoft.com/office/drawing/2014/main" val="1782143537"/>
                  </a:ext>
                </a:extLst>
              </a:tr>
              <a:tr h="437892">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dirty="0">
                        <a:effectLst/>
                      </a:endParaRPr>
                    </a:p>
                    <a:p>
                      <a:pPr fontAlgn="base"/>
                      <a:r>
                        <a:rPr lang="en-US" sz="1100" dirty="0">
                          <a:effectLst/>
                        </a:rPr>
                        <a:t>...​</a:t>
                      </a:r>
                      <a:endParaRPr lang="en-US" sz="110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27345430"/>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1773104" y="1632155"/>
            <a:ext cx="6096035" cy="36123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E61BDCA1-F79A-4EC4-96CB-1B7A195492B2}"/>
              </a:ext>
            </a:extLst>
          </p:cNvPr>
          <p:cNvSpPr txBox="1"/>
          <p:nvPr/>
        </p:nvSpPr>
        <p:spPr>
          <a:xfrm>
            <a:off x="929148" y="1729600"/>
            <a:ext cx="683655" cy="27129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13"/>
              <a:t>Bank</a:t>
            </a:r>
            <a:endParaRPr lang="en-US" sz="1050"/>
          </a:p>
        </p:txBody>
      </p:sp>
      <p:graphicFrame>
        <p:nvGraphicFramePr>
          <p:cNvPr id="19" name="Google Shape;342;p48">
            <a:extLst>
              <a:ext uri="{FF2B5EF4-FFF2-40B4-BE49-F238E27FC236}">
                <a16:creationId xmlns:a16="http://schemas.microsoft.com/office/drawing/2014/main" id="{E08E6C5B-93CF-4718-884D-4C90AD2A4F50}"/>
              </a:ext>
            </a:extLst>
          </p:cNvPr>
          <p:cNvGraphicFramePr/>
          <p:nvPr/>
        </p:nvGraphicFramePr>
        <p:xfrm>
          <a:off x="1764296" y="3204329"/>
          <a:ext cx="2029970" cy="1436791"/>
        </p:xfrm>
        <a:graphic>
          <a:graphicData uri="http://schemas.openxmlformats.org/drawingml/2006/table">
            <a:tbl>
              <a:tblPr>
                <a:noFill/>
              </a:tblPr>
              <a:tblGrid>
                <a:gridCol w="2029970">
                  <a:extLst>
                    <a:ext uri="{9D8B030D-6E8A-4147-A177-3AD203B41FA5}">
                      <a16:colId xmlns:a16="http://schemas.microsoft.com/office/drawing/2014/main" val="20000"/>
                    </a:ext>
                  </a:extLst>
                </a:gridCol>
              </a:tblGrid>
              <a:tr h="377166">
                <a:tc>
                  <a:txBody>
                    <a:bodyPr/>
                    <a:lstStyle/>
                    <a:p>
                      <a:pPr marL="0" lvl="0" indent="0" algn="ctr" rtl="0">
                        <a:spcBef>
                          <a:spcPts val="0"/>
                        </a:spcBef>
                        <a:spcAft>
                          <a:spcPts val="0"/>
                        </a:spcAft>
                        <a:buNone/>
                      </a:pPr>
                      <a:r>
                        <a:rPr lang="en" sz="1500" b="1" dirty="0">
                          <a:solidFill>
                            <a:schemeClr val="tx2"/>
                          </a:solidFill>
                        </a:rPr>
                        <a:t>Bank</a:t>
                      </a:r>
                      <a:endParaRPr sz="1500" b="1" dirty="0">
                        <a:solidFill>
                          <a:schemeClr val="tx2"/>
                        </a:solidFill>
                      </a:endParaRPr>
                    </a:p>
                  </a:txBody>
                  <a:tcPr marL="74283" marR="74283" marT="74283" marB="74283">
                    <a:solidFill>
                      <a:schemeClr val="accent1"/>
                    </a:solidFill>
                  </a:tcPr>
                </a:tc>
                <a:extLst>
                  <a:ext uri="{0D108BD9-81ED-4DB2-BD59-A6C34878D82A}">
                    <a16:rowId xmlns:a16="http://schemas.microsoft.com/office/drawing/2014/main" val="10000"/>
                  </a:ext>
                </a:extLst>
              </a:tr>
              <a:tr h="1059625">
                <a:tc>
                  <a:txBody>
                    <a:bodyPr/>
                    <a:lstStyle/>
                    <a:p>
                      <a:pPr marL="0" lvl="0" indent="0">
                        <a:spcBef>
                          <a:spcPts val="0"/>
                        </a:spcBef>
                        <a:spcAft>
                          <a:spcPts val="0"/>
                        </a:spcAft>
                        <a:buNone/>
                      </a:pPr>
                      <a:endParaRPr lang="en-US" sz="1100" dirty="0"/>
                    </a:p>
                  </a:txBody>
                  <a:tcPr marL="74283" marR="74283" marT="74283" marB="74283"/>
                </a:tc>
                <a:extLst>
                  <a:ext uri="{0D108BD9-81ED-4DB2-BD59-A6C34878D82A}">
                    <a16:rowId xmlns:a16="http://schemas.microsoft.com/office/drawing/2014/main" val="10001"/>
                  </a:ext>
                </a:extLst>
              </a:tr>
            </a:tbl>
          </a:graphicData>
        </a:graphic>
      </p:graphicFrame>
      <p:sp>
        <p:nvSpPr>
          <p:cNvPr id="8" name="Rechthoek 1">
            <a:extLst>
              <a:ext uri="{FF2B5EF4-FFF2-40B4-BE49-F238E27FC236}">
                <a16:creationId xmlns:a16="http://schemas.microsoft.com/office/drawing/2014/main" id="{C197B110-D153-4280-AD8B-A97050EFD14E}"/>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Google Shape;242;g71eeb774cb_0_278">
            <a:extLst>
              <a:ext uri="{FF2B5EF4-FFF2-40B4-BE49-F238E27FC236}">
                <a16:creationId xmlns:a16="http://schemas.microsoft.com/office/drawing/2014/main" id="{B9B2E829-ADE3-4E49-9C61-30F8ADE33804}"/>
              </a:ext>
            </a:extLst>
          </p:cNvPr>
          <p:cNvSpPr txBox="1">
            <a:spLocks/>
          </p:cNvSpPr>
          <p:nvPr/>
        </p:nvSpPr>
        <p:spPr>
          <a:xfrm>
            <a:off x="628651" y="27749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Klasse</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3466105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47</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1374087349"/>
              </p:ext>
            </p:extLst>
          </p:nvPr>
        </p:nvGraphicFramePr>
        <p:xfrm>
          <a:off x="1769401" y="1114367"/>
          <a:ext cx="6391662" cy="1836162"/>
        </p:xfrm>
        <a:graphic>
          <a:graphicData uri="http://schemas.openxmlformats.org/drawingml/2006/table">
            <a:tbl>
              <a:tblPr firstRow="1" bandRow="1">
                <a:tableStyleId>{21E4AEA4-8DFA-4A89-87EB-49C32662AFE0}</a:tableStyleId>
              </a:tblPr>
              <a:tblGrid>
                <a:gridCol w="939515">
                  <a:extLst>
                    <a:ext uri="{9D8B030D-6E8A-4147-A177-3AD203B41FA5}">
                      <a16:colId xmlns:a16="http://schemas.microsoft.com/office/drawing/2014/main" val="754051059"/>
                    </a:ext>
                  </a:extLst>
                </a:gridCol>
                <a:gridCol w="1708882">
                  <a:extLst>
                    <a:ext uri="{9D8B030D-6E8A-4147-A177-3AD203B41FA5}">
                      <a16:colId xmlns:a16="http://schemas.microsoft.com/office/drawing/2014/main" val="2101226772"/>
                    </a:ext>
                  </a:extLst>
                </a:gridCol>
                <a:gridCol w="1479551">
                  <a:extLst>
                    <a:ext uri="{9D8B030D-6E8A-4147-A177-3AD203B41FA5}">
                      <a16:colId xmlns:a16="http://schemas.microsoft.com/office/drawing/2014/main" val="2550773550"/>
                    </a:ext>
                  </a:extLst>
                </a:gridCol>
                <a:gridCol w="2263714">
                  <a:extLst>
                    <a:ext uri="{9D8B030D-6E8A-4147-A177-3AD203B41FA5}">
                      <a16:colId xmlns:a16="http://schemas.microsoft.com/office/drawing/2014/main" val="1506354981"/>
                    </a:ext>
                  </a:extLst>
                </a:gridCol>
              </a:tblGrid>
              <a:tr h="400050">
                <a:tc>
                  <a:txBody>
                    <a:bodyPr/>
                    <a:lstStyle/>
                    <a:p>
                      <a:pPr fontAlgn="t"/>
                      <a:endParaRPr lang="nl-BE" sz="1100" noProof="0" dirty="0">
                        <a:effectLst/>
                      </a:endParaRPr>
                    </a:p>
                    <a:p>
                      <a:pPr fontAlgn="base"/>
                      <a:r>
                        <a:rPr lang="nl-BE" sz="1100" noProof="0" dirty="0">
                          <a:effectLst/>
                        </a:rPr>
                        <a:t>identificatie​</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naam​</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aantal vestigingen​</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a</a:t>
                      </a:r>
                      <a:r>
                        <a:rPr lang="nl-BE" sz="1100" noProof="0">
                          <a:effectLst/>
                        </a:rPr>
                        <a:t>dres </a:t>
                      </a:r>
                      <a:r>
                        <a:rPr lang="nl-BE" sz="1100" noProof="0" dirty="0">
                          <a:effectLst/>
                        </a:rPr>
                        <a:t>maatschappelijke zetel​</a:t>
                      </a:r>
                      <a:endParaRPr lang="nl-BE" sz="1100"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780378584"/>
                  </a:ext>
                </a:extLst>
              </a:tr>
              <a:tr h="582930">
                <a:tc>
                  <a:txBody>
                    <a:bodyPr/>
                    <a:lstStyle/>
                    <a:p>
                      <a:pPr fontAlgn="base"/>
                      <a:endParaRPr lang="en-US" sz="1100">
                        <a:effectLst/>
                      </a:endParaRPr>
                    </a:p>
                    <a:p>
                      <a:pPr lvl="0" fontAlgn="base">
                        <a:buNone/>
                      </a:pPr>
                      <a:r>
                        <a:rPr lang="en-US" sz="1100">
                          <a:effectLst/>
                        </a:rPr>
                        <a:t>001​</a:t>
                      </a:r>
                      <a:endParaRPr lang="en-US" sz="110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err="1">
                          <a:effectLst/>
                        </a:rPr>
                        <a:t>Belfius</a:t>
                      </a:r>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a:effectLst/>
                        </a:rPr>
                        <a:t>500​</a:t>
                      </a:r>
                      <a:endParaRPr lang="en-US" sz="1100">
                        <a:solidFill>
                          <a:srgbClr val="373636"/>
                        </a:solidFill>
                        <a:effectLst/>
                        <a:latin typeface="FlandersArtSans-Regular"/>
                      </a:endParaRPr>
                    </a:p>
                  </a:txBody>
                  <a:tcPr marL="68580" marR="68580" marT="34290" marB="34290"/>
                </a:tc>
                <a:tc>
                  <a:txBody>
                    <a:bodyPr/>
                    <a:lstStyle/>
                    <a:p>
                      <a:pPr fontAlgn="t"/>
                      <a:endParaRPr lang="en-US" sz="1100" u="none" strike="noStrike" noProof="0">
                        <a:effectLst/>
                      </a:endParaRPr>
                    </a:p>
                    <a:p>
                      <a:pPr lvl="0" fontAlgn="t">
                        <a:buNone/>
                      </a:pPr>
                      <a:r>
                        <a:rPr lang="en-US" sz="1100" u="none" strike="noStrike" noProof="0">
                          <a:effectLst/>
                        </a:rPr>
                        <a:t>Pachecolaan 44, Brussel</a:t>
                      </a:r>
                    </a:p>
                    <a:p>
                      <a:pPr lvl="0" fontAlgn="t">
                        <a:buNone/>
                      </a:pPr>
                      <a:endParaRPr lang="en-US" sz="1100" b="0" i="0" u="none" strike="noStrike" noProof="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37014461"/>
                  </a:ext>
                </a:extLst>
              </a:tr>
              <a:tr h="411480">
                <a:tc>
                  <a:txBody>
                    <a:bodyPr/>
                    <a:lstStyle/>
                    <a:p>
                      <a:pPr fontAlgn="t"/>
                      <a:endParaRPr lang="en-US" sz="1100">
                        <a:effectLst/>
                      </a:endParaRPr>
                    </a:p>
                    <a:p>
                      <a:pPr fontAlgn="base"/>
                      <a:r>
                        <a:rPr lang="en-US" sz="1100">
                          <a:effectLst/>
                        </a:rPr>
                        <a:t>002​</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KBC​</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1500</a:t>
                      </a:r>
                      <a:endParaRPr lang="en-US" sz="1100">
                        <a:effectLst/>
                        <a:latin typeface="FlandersArtSans-Regular"/>
                      </a:endParaRPr>
                    </a:p>
                  </a:txBody>
                  <a:tcPr marL="68580" marR="68580" marT="34290" marB="34290"/>
                </a:tc>
                <a:tc>
                  <a:txBody>
                    <a:bodyPr/>
                    <a:lstStyle/>
                    <a:p>
                      <a:pPr fontAlgn="base"/>
                      <a:endParaRPr lang="en-US" sz="1100" u="none" strike="noStrike" noProof="0">
                        <a:effectLst/>
                      </a:endParaRPr>
                    </a:p>
                    <a:p>
                      <a:pPr lvl="0" fontAlgn="base">
                        <a:buNone/>
                      </a:pPr>
                      <a:r>
                        <a:rPr lang="en-US" sz="1100">
                          <a:effectLst/>
                        </a:rPr>
                        <a:t>..</a:t>
                      </a:r>
                      <a:endParaRPr lang="en-US" sz="1100">
                        <a:effectLst/>
                        <a:latin typeface="FlandersArtSans-Regular"/>
                      </a:endParaRPr>
                    </a:p>
                  </a:txBody>
                  <a:tcPr marL="68580" marR="68580" marT="34290" marB="34290"/>
                </a:tc>
                <a:extLst>
                  <a:ext uri="{0D108BD9-81ED-4DB2-BD59-A6C34878D82A}">
                    <a16:rowId xmlns:a16="http://schemas.microsoft.com/office/drawing/2014/main" val="1782143537"/>
                  </a:ext>
                </a:extLst>
              </a:tr>
              <a:tr h="437892">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dirty="0">
                        <a:effectLst/>
                      </a:endParaRPr>
                    </a:p>
                    <a:p>
                      <a:pPr fontAlgn="base"/>
                      <a:r>
                        <a:rPr lang="en-US" sz="1100" dirty="0">
                          <a:effectLst/>
                        </a:rPr>
                        <a:t>...​</a:t>
                      </a:r>
                      <a:endParaRPr lang="en-US" sz="110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27345430"/>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nvGraphicFramePr>
        <p:xfrm>
          <a:off x="1764296" y="3204329"/>
          <a:ext cx="2029970" cy="1436791"/>
        </p:xfrm>
        <a:graphic>
          <a:graphicData uri="http://schemas.openxmlformats.org/drawingml/2006/table">
            <a:tbl>
              <a:tblPr>
                <a:noFill/>
              </a:tblPr>
              <a:tblGrid>
                <a:gridCol w="2029970">
                  <a:extLst>
                    <a:ext uri="{9D8B030D-6E8A-4147-A177-3AD203B41FA5}">
                      <a16:colId xmlns:a16="http://schemas.microsoft.com/office/drawing/2014/main" val="20000"/>
                    </a:ext>
                  </a:extLst>
                </a:gridCol>
              </a:tblGrid>
              <a:tr h="377166">
                <a:tc>
                  <a:txBody>
                    <a:bodyPr/>
                    <a:lstStyle/>
                    <a:p>
                      <a:pPr marL="0" lvl="0" indent="0" algn="ctr" rtl="0">
                        <a:spcBef>
                          <a:spcPts val="0"/>
                        </a:spcBef>
                        <a:spcAft>
                          <a:spcPts val="0"/>
                        </a:spcAft>
                        <a:buNone/>
                      </a:pPr>
                      <a:r>
                        <a:rPr lang="en" sz="1500" b="1" dirty="0">
                          <a:solidFill>
                            <a:schemeClr val="tx2"/>
                          </a:solidFill>
                        </a:rPr>
                        <a:t>Bank</a:t>
                      </a:r>
                      <a:endParaRPr sz="1500" b="1" dirty="0">
                        <a:solidFill>
                          <a:schemeClr val="tx2"/>
                        </a:solidFill>
                      </a:endParaRPr>
                    </a:p>
                  </a:txBody>
                  <a:tcPr marL="74283" marR="74283" marT="74283" marB="74283">
                    <a:solidFill>
                      <a:schemeClr val="accent1"/>
                    </a:solidFill>
                  </a:tcPr>
                </a:tc>
                <a:extLst>
                  <a:ext uri="{0D108BD9-81ED-4DB2-BD59-A6C34878D82A}">
                    <a16:rowId xmlns:a16="http://schemas.microsoft.com/office/drawing/2014/main" val="10000"/>
                  </a:ext>
                </a:extLst>
              </a:tr>
              <a:tr h="1059625">
                <a:tc>
                  <a:txBody>
                    <a:bodyPr/>
                    <a:lstStyle/>
                    <a:p>
                      <a:pPr marL="0" lvl="0" indent="0" rtl="0">
                        <a:spcBef>
                          <a:spcPts val="0"/>
                        </a:spcBef>
                        <a:spcAft>
                          <a:spcPts val="0"/>
                        </a:spcAft>
                        <a:buNone/>
                      </a:pPr>
                      <a:r>
                        <a:rPr lang="en-US" sz="1100"/>
                        <a:t>identificatie</a:t>
                      </a:r>
                      <a:r>
                        <a:rPr lang="en-US" sz="1100" dirty="0"/>
                        <a:t> </a:t>
                      </a:r>
                      <a:endParaRPr sz="1100" dirty="0"/>
                    </a:p>
                    <a:p>
                      <a:pPr marL="0" lvl="0" indent="0">
                        <a:spcBef>
                          <a:spcPts val="0"/>
                        </a:spcBef>
                        <a:spcAft>
                          <a:spcPts val="0"/>
                        </a:spcAft>
                        <a:buNone/>
                      </a:pPr>
                      <a:r>
                        <a:rPr lang="en-US" sz="1100"/>
                        <a:t>naam</a:t>
                      </a:r>
                      <a:endParaRPr lang="en-US" sz="1100" dirty="0"/>
                    </a:p>
                    <a:p>
                      <a:pPr marL="0" lvl="0" indent="0">
                        <a:spcBef>
                          <a:spcPts val="0"/>
                        </a:spcBef>
                        <a:spcAft>
                          <a:spcPts val="0"/>
                        </a:spcAft>
                        <a:buNone/>
                      </a:pPr>
                      <a:r>
                        <a:rPr lang="en-US" sz="1100" dirty="0" err="1"/>
                        <a:t>a</a:t>
                      </a:r>
                      <a:r>
                        <a:rPr lang="en-US" sz="1100"/>
                        <a:t>antal </a:t>
                      </a:r>
                      <a:r>
                        <a:rPr lang="en-US" sz="1100" dirty="0" err="1"/>
                        <a:t>vestigingen</a:t>
                      </a:r>
                      <a:endParaRPr lang="en-US" sz="1100" dirty="0"/>
                    </a:p>
                    <a:p>
                      <a:pPr marL="0" lvl="0" indent="0">
                        <a:spcBef>
                          <a:spcPts val="0"/>
                        </a:spcBef>
                        <a:spcAft>
                          <a:spcPts val="0"/>
                        </a:spcAft>
                        <a:buNone/>
                      </a:pPr>
                      <a:r>
                        <a:rPr lang="en-US" sz="1100" dirty="0" err="1"/>
                        <a:t>a</a:t>
                      </a:r>
                      <a:r>
                        <a:rPr lang="en-US" sz="1100"/>
                        <a:t>dres </a:t>
                      </a:r>
                      <a:r>
                        <a:rPr lang="en-US" sz="1100" dirty="0" err="1"/>
                        <a:t>maatschappelijke</a:t>
                      </a:r>
                      <a:r>
                        <a:rPr lang="en-US" sz="1100" dirty="0"/>
                        <a:t> </a:t>
                      </a:r>
                      <a:r>
                        <a:rPr lang="en-US" sz="1100" dirty="0" err="1"/>
                        <a:t>zetel</a:t>
                      </a:r>
                      <a:endParaRPr lang="en-US" sz="1100" dirty="0"/>
                    </a:p>
                  </a:txBody>
                  <a:tcPr marL="74283" marR="74283" marT="74283" marB="74283"/>
                </a:tc>
                <a:extLst>
                  <a:ext uri="{0D108BD9-81ED-4DB2-BD59-A6C34878D82A}">
                    <a16:rowId xmlns:a16="http://schemas.microsoft.com/office/drawing/2014/main" val="10001"/>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1773106" y="1119471"/>
            <a:ext cx="838985" cy="19246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E61BDCA1-F79A-4EC4-96CB-1B7A195492B2}"/>
              </a:ext>
            </a:extLst>
          </p:cNvPr>
          <p:cNvSpPr txBox="1"/>
          <p:nvPr/>
        </p:nvSpPr>
        <p:spPr>
          <a:xfrm>
            <a:off x="982937" y="1715293"/>
            <a:ext cx="651338" cy="27129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13"/>
              <a:t>Bank</a:t>
            </a:r>
            <a:endParaRPr lang="en-US" sz="1050"/>
          </a:p>
        </p:txBody>
      </p:sp>
      <p:sp>
        <p:nvSpPr>
          <p:cNvPr id="9" name="Rectangle 8">
            <a:extLst>
              <a:ext uri="{FF2B5EF4-FFF2-40B4-BE49-F238E27FC236}">
                <a16:creationId xmlns:a16="http://schemas.microsoft.com/office/drawing/2014/main" id="{92A70B8D-EE40-49ED-928D-5F90DCD88DF7}"/>
              </a:ext>
            </a:extLst>
          </p:cNvPr>
          <p:cNvSpPr/>
          <p:nvPr/>
        </p:nvSpPr>
        <p:spPr>
          <a:xfrm>
            <a:off x="2747540" y="1119514"/>
            <a:ext cx="1535283" cy="19246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AC1C74BA-C2A0-43C7-82EE-0758FB1ACDB4}"/>
              </a:ext>
            </a:extLst>
          </p:cNvPr>
          <p:cNvSpPr/>
          <p:nvPr/>
        </p:nvSpPr>
        <p:spPr>
          <a:xfrm>
            <a:off x="4431794" y="1119557"/>
            <a:ext cx="1228913" cy="19246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EA3546BB-522C-48FA-B32E-AFEDAECC7C2B}"/>
              </a:ext>
            </a:extLst>
          </p:cNvPr>
          <p:cNvSpPr/>
          <p:nvPr/>
        </p:nvSpPr>
        <p:spPr>
          <a:xfrm>
            <a:off x="5927347" y="1119599"/>
            <a:ext cx="2217656" cy="19246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hthoek 1">
            <a:extLst>
              <a:ext uri="{FF2B5EF4-FFF2-40B4-BE49-F238E27FC236}">
                <a16:creationId xmlns:a16="http://schemas.microsoft.com/office/drawing/2014/main" id="{8E3E3A09-F41E-42B6-93F0-0DF07B2919A5}"/>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Google Shape;242;g71eeb774cb_0_278">
            <a:extLst>
              <a:ext uri="{FF2B5EF4-FFF2-40B4-BE49-F238E27FC236}">
                <a16:creationId xmlns:a16="http://schemas.microsoft.com/office/drawing/2014/main" id="{4816936E-3DE5-4852-9088-8EAAFD120D59}"/>
              </a:ext>
            </a:extLst>
          </p:cNvPr>
          <p:cNvSpPr txBox="1">
            <a:spLocks/>
          </p:cNvSpPr>
          <p:nvPr/>
        </p:nvSpPr>
        <p:spPr>
          <a:xfrm>
            <a:off x="628651" y="27749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Attributen</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3921030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48</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3378007970"/>
              </p:ext>
            </p:extLst>
          </p:nvPr>
        </p:nvGraphicFramePr>
        <p:xfrm>
          <a:off x="1769401" y="735222"/>
          <a:ext cx="6391662" cy="1242583"/>
        </p:xfrm>
        <a:graphic>
          <a:graphicData uri="http://schemas.openxmlformats.org/drawingml/2006/table">
            <a:tbl>
              <a:tblPr firstRow="1" bandRow="1">
                <a:tableStyleId>{21E4AEA4-8DFA-4A89-87EB-49C32662AFE0}</a:tableStyleId>
              </a:tblPr>
              <a:tblGrid>
                <a:gridCol w="939515">
                  <a:extLst>
                    <a:ext uri="{9D8B030D-6E8A-4147-A177-3AD203B41FA5}">
                      <a16:colId xmlns:a16="http://schemas.microsoft.com/office/drawing/2014/main" val="754051059"/>
                    </a:ext>
                  </a:extLst>
                </a:gridCol>
                <a:gridCol w="1708882">
                  <a:extLst>
                    <a:ext uri="{9D8B030D-6E8A-4147-A177-3AD203B41FA5}">
                      <a16:colId xmlns:a16="http://schemas.microsoft.com/office/drawing/2014/main" val="2101226772"/>
                    </a:ext>
                  </a:extLst>
                </a:gridCol>
                <a:gridCol w="1479551">
                  <a:extLst>
                    <a:ext uri="{9D8B030D-6E8A-4147-A177-3AD203B41FA5}">
                      <a16:colId xmlns:a16="http://schemas.microsoft.com/office/drawing/2014/main" val="2550773550"/>
                    </a:ext>
                  </a:extLst>
                </a:gridCol>
                <a:gridCol w="2263714">
                  <a:extLst>
                    <a:ext uri="{9D8B030D-6E8A-4147-A177-3AD203B41FA5}">
                      <a16:colId xmlns:a16="http://schemas.microsoft.com/office/drawing/2014/main" val="1506354981"/>
                    </a:ext>
                  </a:extLst>
                </a:gridCol>
              </a:tblGrid>
              <a:tr h="400050">
                <a:tc>
                  <a:txBody>
                    <a:bodyPr/>
                    <a:lstStyle/>
                    <a:p>
                      <a:pPr fontAlgn="t"/>
                      <a:endParaRPr lang="en-US" sz="1100" dirty="0">
                        <a:effectLst/>
                      </a:endParaRPr>
                    </a:p>
                    <a:p>
                      <a:pPr fontAlgn="base"/>
                      <a:r>
                        <a:rPr lang="en-US" sz="1100" dirty="0" err="1">
                          <a:effectLst/>
                        </a:rPr>
                        <a:t>identificatie</a:t>
                      </a:r>
                      <a:r>
                        <a:rPr lang="en-US" sz="1100" dirty="0">
                          <a:effectLst/>
                        </a:rPr>
                        <a:t>​</a:t>
                      </a:r>
                      <a:endParaRPr lang="en-US" sz="1100" dirty="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naam​</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err="1">
                          <a:effectLst/>
                        </a:rPr>
                        <a:t>aantal</a:t>
                      </a:r>
                      <a:r>
                        <a:rPr lang="en-US" sz="1100">
                          <a:effectLst/>
                        </a:rPr>
                        <a:t> </a:t>
                      </a:r>
                      <a:r>
                        <a:rPr lang="en-US" sz="1100" err="1">
                          <a:effectLst/>
                        </a:rPr>
                        <a:t>vestigingen</a:t>
                      </a:r>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adres </a:t>
                      </a:r>
                      <a:r>
                        <a:rPr lang="en-US" sz="1100" err="1">
                          <a:effectLst/>
                        </a:rPr>
                        <a:t>maatschappelijke</a:t>
                      </a:r>
                      <a:r>
                        <a:rPr lang="en-US" sz="1100">
                          <a:effectLst/>
                        </a:rPr>
                        <a:t> </a:t>
                      </a:r>
                      <a:r>
                        <a:rPr lang="en-US" sz="1100" err="1">
                          <a:effectLst/>
                        </a:rPr>
                        <a:t>zetel</a:t>
                      </a:r>
                      <a:r>
                        <a:rPr lang="en-US" sz="1100">
                          <a:effectLst/>
                        </a:rPr>
                        <a:t>​</a:t>
                      </a:r>
                      <a:endParaRPr lang="en-US" sz="1100">
                        <a:solidFill>
                          <a:srgbClr val="373636"/>
                        </a:solidFill>
                        <a:effectLst/>
                        <a:latin typeface="FlandersArtSans-Regular"/>
                      </a:endParaRPr>
                    </a:p>
                  </a:txBody>
                  <a:tcPr marL="68580" marR="68580" marT="34290" marB="34290"/>
                </a:tc>
                <a:extLst>
                  <a:ext uri="{0D108BD9-81ED-4DB2-BD59-A6C34878D82A}">
                    <a16:rowId xmlns:a16="http://schemas.microsoft.com/office/drawing/2014/main" val="780378584"/>
                  </a:ext>
                </a:extLst>
              </a:tr>
              <a:tr h="582930">
                <a:tc>
                  <a:txBody>
                    <a:bodyPr/>
                    <a:lstStyle/>
                    <a:p>
                      <a:pPr fontAlgn="base"/>
                      <a:endParaRPr lang="en-US" sz="1100">
                        <a:effectLst/>
                      </a:endParaRPr>
                    </a:p>
                    <a:p>
                      <a:pPr lvl="0" fontAlgn="base">
                        <a:buNone/>
                      </a:pPr>
                      <a:r>
                        <a:rPr lang="en-US" sz="1100">
                          <a:effectLst/>
                        </a:rPr>
                        <a:t>001​</a:t>
                      </a:r>
                      <a:endParaRPr lang="en-US" sz="110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err="1">
                          <a:effectLst/>
                        </a:rPr>
                        <a:t>Belfius</a:t>
                      </a:r>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a:effectLst/>
                        </a:rPr>
                        <a:t>500​</a:t>
                      </a:r>
                      <a:endParaRPr lang="en-US" sz="1100">
                        <a:solidFill>
                          <a:srgbClr val="373636"/>
                        </a:solidFill>
                        <a:effectLst/>
                        <a:latin typeface="FlandersArtSans-Regular"/>
                      </a:endParaRPr>
                    </a:p>
                  </a:txBody>
                  <a:tcPr marL="68580" marR="68580" marT="34290" marB="34290"/>
                </a:tc>
                <a:tc>
                  <a:txBody>
                    <a:bodyPr/>
                    <a:lstStyle/>
                    <a:p>
                      <a:pPr fontAlgn="t"/>
                      <a:endParaRPr lang="en-US" sz="1100" u="none" strike="noStrike" noProof="0" dirty="0">
                        <a:effectLst/>
                      </a:endParaRPr>
                    </a:p>
                    <a:p>
                      <a:pPr lvl="0" fontAlgn="t">
                        <a:buNone/>
                      </a:pPr>
                      <a:r>
                        <a:rPr lang="en-US" sz="1100" u="none" strike="noStrike" noProof="0" dirty="0">
                          <a:effectLst/>
                        </a:rPr>
                        <a:t>1234</a:t>
                      </a:r>
                    </a:p>
                    <a:p>
                      <a:pPr lvl="0" fontAlgn="t">
                        <a:buNone/>
                      </a:pPr>
                      <a:endParaRPr lang="en-US" sz="1100" b="0" i="0" u="none" strike="noStrike"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37014461"/>
                  </a:ext>
                </a:extLst>
              </a:tr>
              <a:tr h="255793">
                <a:tc>
                  <a:txBody>
                    <a:bodyPr/>
                    <a:lstStyle/>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r>
                        <a:rPr lang="en-US" sz="1100">
                          <a:effectLst/>
                        </a:rPr>
                        <a:t>..</a:t>
                      </a:r>
                      <a:endParaRPr lang="en-US" sz="1100">
                        <a:effectLst/>
                        <a:latin typeface="FlandersArtSans-Regular"/>
                      </a:endParaRPr>
                    </a:p>
                  </a:txBody>
                  <a:tcPr marL="68580" marR="68580" marT="34290" marB="34290"/>
                </a:tc>
                <a:tc>
                  <a:txBody>
                    <a:bodyPr/>
                    <a:lstStyle/>
                    <a:p>
                      <a:pPr fontAlgn="base"/>
                      <a:r>
                        <a:rPr lang="en-US" sz="1100" u="none" strike="noStrike" noProof="0" dirty="0">
                          <a:effectLst/>
                        </a:rPr>
                        <a:t>..</a:t>
                      </a:r>
                      <a:endParaRPr lang="en-US" sz="1100" b="0" i="0" u="none" strike="noStrike"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1782143537"/>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nvGraphicFramePr>
        <p:xfrm>
          <a:off x="1757139" y="3640704"/>
          <a:ext cx="2029970" cy="1277099"/>
        </p:xfrm>
        <a:graphic>
          <a:graphicData uri="http://schemas.openxmlformats.org/drawingml/2006/table">
            <a:tbl>
              <a:tblPr>
                <a:noFill/>
              </a:tblPr>
              <a:tblGrid>
                <a:gridCol w="2029970">
                  <a:extLst>
                    <a:ext uri="{9D8B030D-6E8A-4147-A177-3AD203B41FA5}">
                      <a16:colId xmlns:a16="http://schemas.microsoft.com/office/drawing/2014/main" val="20000"/>
                    </a:ext>
                  </a:extLst>
                </a:gridCol>
              </a:tblGrid>
              <a:tr h="377166">
                <a:tc>
                  <a:txBody>
                    <a:bodyPr/>
                    <a:lstStyle/>
                    <a:p>
                      <a:pPr marL="0" lvl="0" indent="0" algn="ctr" rtl="0">
                        <a:spcBef>
                          <a:spcPts val="0"/>
                        </a:spcBef>
                        <a:spcAft>
                          <a:spcPts val="0"/>
                        </a:spcAft>
                        <a:buNone/>
                      </a:pPr>
                      <a:r>
                        <a:rPr lang="en" sz="1500" b="1" dirty="0">
                          <a:solidFill>
                            <a:schemeClr val="tx2"/>
                          </a:solidFill>
                        </a:rPr>
                        <a:t>Bank</a:t>
                      </a:r>
                      <a:endParaRPr sz="1500" b="1" dirty="0">
                        <a:solidFill>
                          <a:schemeClr val="tx2"/>
                        </a:solidFill>
                      </a:endParaRPr>
                    </a:p>
                  </a:txBody>
                  <a:tcPr marL="74283" marR="74283" marT="74283" marB="74283">
                    <a:solidFill>
                      <a:schemeClr val="accent1"/>
                    </a:solidFill>
                  </a:tcPr>
                </a:tc>
                <a:extLst>
                  <a:ext uri="{0D108BD9-81ED-4DB2-BD59-A6C34878D82A}">
                    <a16:rowId xmlns:a16="http://schemas.microsoft.com/office/drawing/2014/main" val="10000"/>
                  </a:ext>
                </a:extLst>
              </a:tr>
              <a:tr h="899933">
                <a:tc>
                  <a:txBody>
                    <a:bodyPr/>
                    <a:lstStyle/>
                    <a:p>
                      <a:pPr marL="0" lvl="0" indent="0" rtl="0">
                        <a:spcBef>
                          <a:spcPts val="0"/>
                        </a:spcBef>
                        <a:spcAft>
                          <a:spcPts val="0"/>
                        </a:spcAft>
                        <a:buNone/>
                      </a:pPr>
                      <a:r>
                        <a:rPr lang="en-US" sz="1100" dirty="0" err="1"/>
                        <a:t>i</a:t>
                      </a:r>
                      <a:r>
                        <a:rPr lang="en-US" sz="1100"/>
                        <a:t>dentificatie</a:t>
                      </a:r>
                      <a:r>
                        <a:rPr lang="en-US" sz="1100" dirty="0"/>
                        <a:t> </a:t>
                      </a:r>
                      <a:endParaRPr sz="1100" dirty="0"/>
                    </a:p>
                    <a:p>
                      <a:pPr marL="0" lvl="0" indent="0">
                        <a:spcBef>
                          <a:spcPts val="0"/>
                        </a:spcBef>
                        <a:spcAft>
                          <a:spcPts val="0"/>
                        </a:spcAft>
                        <a:buNone/>
                      </a:pPr>
                      <a:r>
                        <a:rPr lang="en-US" sz="1100" dirty="0" err="1"/>
                        <a:t>n</a:t>
                      </a:r>
                      <a:r>
                        <a:rPr lang="en-US" sz="1100"/>
                        <a:t>aam</a:t>
                      </a:r>
                      <a:endParaRPr lang="en-US" sz="1100" dirty="0"/>
                    </a:p>
                    <a:p>
                      <a:pPr marL="0" lvl="0" indent="0">
                        <a:spcBef>
                          <a:spcPts val="0"/>
                        </a:spcBef>
                        <a:spcAft>
                          <a:spcPts val="0"/>
                        </a:spcAft>
                        <a:buNone/>
                      </a:pPr>
                      <a:r>
                        <a:rPr lang="en-US" sz="1100" dirty="0" err="1"/>
                        <a:t>a</a:t>
                      </a:r>
                      <a:r>
                        <a:rPr lang="en-US" sz="1100"/>
                        <a:t>antal </a:t>
                      </a:r>
                      <a:r>
                        <a:rPr lang="en-US" sz="1100" dirty="0" err="1"/>
                        <a:t>vestigingen</a:t>
                      </a:r>
                      <a:endParaRPr lang="en-US" sz="1100" dirty="0"/>
                    </a:p>
                    <a:p>
                      <a:pPr marL="0" lvl="0" indent="0">
                        <a:spcBef>
                          <a:spcPts val="0"/>
                        </a:spcBef>
                        <a:spcAft>
                          <a:spcPts val="0"/>
                        </a:spcAft>
                        <a:buNone/>
                      </a:pPr>
                      <a:r>
                        <a:rPr lang="en-US" sz="1100" dirty="0" err="1"/>
                        <a:t>a</a:t>
                      </a:r>
                      <a:r>
                        <a:rPr lang="en-US" sz="1100"/>
                        <a:t>dres </a:t>
                      </a:r>
                      <a:r>
                        <a:rPr lang="en-US" sz="1100" dirty="0" err="1"/>
                        <a:t>maatschappelijke</a:t>
                      </a:r>
                      <a:r>
                        <a:rPr lang="en-US" sz="1100" dirty="0"/>
                        <a:t> </a:t>
                      </a:r>
                      <a:r>
                        <a:rPr lang="en-US" sz="1100" dirty="0" err="1"/>
                        <a:t>zetel</a:t>
                      </a:r>
                      <a:endParaRPr lang="en-US" sz="1100" dirty="0"/>
                    </a:p>
                  </a:txBody>
                  <a:tcPr marL="74283" marR="74283" marT="74283" marB="74283"/>
                </a:tc>
                <a:extLst>
                  <a:ext uri="{0D108BD9-81ED-4DB2-BD59-A6C34878D82A}">
                    <a16:rowId xmlns:a16="http://schemas.microsoft.com/office/drawing/2014/main" val="10001"/>
                  </a:ext>
                </a:extLst>
              </a:tr>
            </a:tbl>
          </a:graphicData>
        </a:graphic>
      </p:graphicFrame>
      <p:sp>
        <p:nvSpPr>
          <p:cNvPr id="17" name="TextBox 16">
            <a:extLst>
              <a:ext uri="{FF2B5EF4-FFF2-40B4-BE49-F238E27FC236}">
                <a16:creationId xmlns:a16="http://schemas.microsoft.com/office/drawing/2014/main" id="{E61BDCA1-F79A-4EC4-96CB-1B7A195492B2}"/>
              </a:ext>
            </a:extLst>
          </p:cNvPr>
          <p:cNvSpPr txBox="1"/>
          <p:nvPr/>
        </p:nvSpPr>
        <p:spPr>
          <a:xfrm>
            <a:off x="934065" y="1314686"/>
            <a:ext cx="707367" cy="27129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13"/>
              <a:t>Bank</a:t>
            </a:r>
            <a:endParaRPr lang="en-US" sz="1050"/>
          </a:p>
        </p:txBody>
      </p:sp>
      <p:graphicFrame>
        <p:nvGraphicFramePr>
          <p:cNvPr id="16" name="Table 15">
            <a:extLst>
              <a:ext uri="{FF2B5EF4-FFF2-40B4-BE49-F238E27FC236}">
                <a16:creationId xmlns:a16="http://schemas.microsoft.com/office/drawing/2014/main" id="{8063C1F3-5A3B-4FC3-B956-F9D1E40C63FB}"/>
              </a:ext>
            </a:extLst>
          </p:cNvPr>
          <p:cNvGraphicFramePr>
            <a:graphicFrameLocks noGrp="1"/>
          </p:cNvGraphicFramePr>
          <p:nvPr/>
        </p:nvGraphicFramePr>
        <p:xfrm>
          <a:off x="1754598" y="2237553"/>
          <a:ext cx="6391653" cy="1250203"/>
        </p:xfrm>
        <a:graphic>
          <a:graphicData uri="http://schemas.openxmlformats.org/drawingml/2006/table">
            <a:tbl>
              <a:tblPr firstRow="1" bandRow="1">
                <a:tableStyleId>{21E4AEA4-8DFA-4A89-87EB-49C32662AFE0}</a:tableStyleId>
              </a:tblPr>
              <a:tblGrid>
                <a:gridCol w="980054">
                  <a:extLst>
                    <a:ext uri="{9D8B030D-6E8A-4147-A177-3AD203B41FA5}">
                      <a16:colId xmlns:a16="http://schemas.microsoft.com/office/drawing/2014/main" val="754051059"/>
                    </a:ext>
                  </a:extLst>
                </a:gridCol>
                <a:gridCol w="1681116">
                  <a:extLst>
                    <a:ext uri="{9D8B030D-6E8A-4147-A177-3AD203B41FA5}">
                      <a16:colId xmlns:a16="http://schemas.microsoft.com/office/drawing/2014/main" val="2101226772"/>
                    </a:ext>
                  </a:extLst>
                </a:gridCol>
                <a:gridCol w="1530889">
                  <a:extLst>
                    <a:ext uri="{9D8B030D-6E8A-4147-A177-3AD203B41FA5}">
                      <a16:colId xmlns:a16="http://schemas.microsoft.com/office/drawing/2014/main" val="2550773550"/>
                    </a:ext>
                  </a:extLst>
                </a:gridCol>
                <a:gridCol w="930833">
                  <a:extLst>
                    <a:ext uri="{9D8B030D-6E8A-4147-A177-3AD203B41FA5}">
                      <a16:colId xmlns:a16="http://schemas.microsoft.com/office/drawing/2014/main" val="1506354981"/>
                    </a:ext>
                  </a:extLst>
                </a:gridCol>
                <a:gridCol w="1268761">
                  <a:extLst>
                    <a:ext uri="{9D8B030D-6E8A-4147-A177-3AD203B41FA5}">
                      <a16:colId xmlns:a16="http://schemas.microsoft.com/office/drawing/2014/main" val="2010506933"/>
                    </a:ext>
                  </a:extLst>
                </a:gridCol>
              </a:tblGrid>
              <a:tr h="411480">
                <a:tc>
                  <a:txBody>
                    <a:bodyPr/>
                    <a:lstStyle/>
                    <a:p>
                      <a:pPr fontAlgn="t"/>
                      <a:endParaRPr lang="en-US" sz="1100" dirty="0">
                        <a:effectLst/>
                      </a:endParaRPr>
                    </a:p>
                    <a:p>
                      <a:pPr fontAlgn="base"/>
                      <a:r>
                        <a:rPr lang="en-US" sz="1100" dirty="0" err="1">
                          <a:effectLst/>
                        </a:rPr>
                        <a:t>identificatie</a:t>
                      </a:r>
                      <a:r>
                        <a:rPr lang="en-US" sz="1100" dirty="0">
                          <a:effectLst/>
                        </a:rPr>
                        <a:t>​</a:t>
                      </a:r>
                      <a:endParaRPr lang="en-US" sz="1100" dirty="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err="1">
                          <a:effectLst/>
                        </a:rPr>
                        <a:t>straatnaam</a:t>
                      </a:r>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err="1">
                          <a:effectLst/>
                        </a:rPr>
                        <a:t>huisnummer</a:t>
                      </a:r>
                      <a:endParaRPr lang="en-US" sz="1100" err="1">
                        <a:effectLst/>
                        <a:latin typeface="FlandersArtSans-Regular"/>
                      </a:endParaRPr>
                    </a:p>
                  </a:txBody>
                  <a:tcPr marL="68580" marR="68580" marT="34290" marB="34290"/>
                </a:tc>
                <a:tc>
                  <a:txBody>
                    <a:bodyPr/>
                    <a:lstStyle/>
                    <a:p>
                      <a:pPr lvl="0" algn="l" fontAlgn="base">
                        <a:buNone/>
                      </a:pPr>
                      <a:endParaRPr lang="en-US" sz="1100">
                        <a:effectLst/>
                      </a:endParaRPr>
                    </a:p>
                    <a:p>
                      <a:pPr lvl="0" algn="l" fontAlgn="base">
                        <a:buNone/>
                      </a:pPr>
                      <a:r>
                        <a:rPr lang="en-US" sz="1100">
                          <a:effectLst/>
                        </a:rPr>
                        <a:t>postcode</a:t>
                      </a:r>
                      <a:endParaRPr lang="en-US" sz="1100">
                        <a:effectLst/>
                        <a:latin typeface="FlandersArtSans-Regular"/>
                      </a:endParaRPr>
                    </a:p>
                  </a:txBody>
                  <a:tcPr marL="68580" marR="68580" marT="34290" marB="34290"/>
                </a:tc>
                <a:tc>
                  <a:txBody>
                    <a:bodyPr/>
                    <a:lstStyle/>
                    <a:p>
                      <a:pPr lvl="0" algn="l" fontAlgn="base">
                        <a:buNone/>
                      </a:pPr>
                      <a:endParaRPr lang="en-US" sz="1100">
                        <a:effectLst/>
                      </a:endParaRPr>
                    </a:p>
                    <a:p>
                      <a:pPr lvl="0" algn="l" fontAlgn="base">
                        <a:buNone/>
                      </a:pPr>
                      <a:r>
                        <a:rPr lang="en-US" sz="1100" err="1">
                          <a:effectLst/>
                        </a:rPr>
                        <a:t>gemeente</a:t>
                      </a:r>
                      <a:endParaRPr lang="en-US" sz="1100" err="1">
                        <a:effectLst/>
                        <a:latin typeface="FlandersArtSans-Regular"/>
                      </a:endParaRPr>
                    </a:p>
                  </a:txBody>
                  <a:tcPr marL="68580" marR="68580" marT="34290" marB="34290"/>
                </a:tc>
                <a:extLst>
                  <a:ext uri="{0D108BD9-81ED-4DB2-BD59-A6C34878D82A}">
                    <a16:rowId xmlns:a16="http://schemas.microsoft.com/office/drawing/2014/main" val="780378584"/>
                  </a:ext>
                </a:extLst>
              </a:tr>
              <a:tr h="582930">
                <a:tc>
                  <a:txBody>
                    <a:bodyPr/>
                    <a:lstStyle/>
                    <a:p>
                      <a:pPr fontAlgn="base"/>
                      <a:endParaRPr lang="en-US" sz="1100">
                        <a:effectLst/>
                      </a:endParaRPr>
                    </a:p>
                    <a:p>
                      <a:pPr lvl="0" fontAlgn="base">
                        <a:buNone/>
                      </a:pPr>
                      <a:r>
                        <a:rPr lang="en-US" sz="1100">
                          <a:effectLst/>
                        </a:rPr>
                        <a:t>1234</a:t>
                      </a:r>
                      <a:endParaRPr lang="en-US" sz="1100">
                        <a:effectLst/>
                        <a:latin typeface="FlandersArtSans-Regular"/>
                      </a:endParaRPr>
                    </a:p>
                  </a:txBody>
                  <a:tcPr marL="68580" marR="68580" marT="34290" marB="34290"/>
                </a:tc>
                <a:tc>
                  <a:txBody>
                    <a:bodyPr/>
                    <a:lstStyle/>
                    <a:p>
                      <a:pPr fontAlgn="base"/>
                      <a:endParaRPr lang="en-US" sz="1100">
                        <a:effectLst/>
                      </a:endParaRPr>
                    </a:p>
                    <a:p>
                      <a:pPr lvl="0" algn="l" fontAlgn="base">
                        <a:buNone/>
                      </a:pPr>
                      <a:r>
                        <a:rPr lang="en-US" sz="1100" u="none" strike="noStrike" noProof="0" err="1">
                          <a:effectLst/>
                        </a:rPr>
                        <a:t>Pachecolaan</a:t>
                      </a:r>
                      <a:endParaRPr lang="en-US" sz="1100" err="1">
                        <a:effectLst/>
                      </a:endParaRPr>
                    </a:p>
                  </a:txBody>
                  <a:tcPr marL="68580" marR="68580" marT="34290" marB="34290"/>
                </a:tc>
                <a:tc>
                  <a:txBody>
                    <a:bodyPr/>
                    <a:lstStyle/>
                    <a:p>
                      <a:pPr fontAlgn="base"/>
                      <a:endParaRPr lang="en-US" sz="1100">
                        <a:effectLst/>
                      </a:endParaRPr>
                    </a:p>
                    <a:p>
                      <a:pPr lvl="0" fontAlgn="base">
                        <a:buNone/>
                      </a:pPr>
                      <a:r>
                        <a:rPr lang="en-US" sz="1100">
                          <a:effectLst/>
                        </a:rPr>
                        <a:t>44</a:t>
                      </a:r>
                      <a:endParaRPr lang="en-US" sz="1100">
                        <a:solidFill>
                          <a:srgbClr val="373636"/>
                        </a:solidFill>
                        <a:effectLst/>
                        <a:latin typeface="FlandersArtSans-Regular"/>
                      </a:endParaRPr>
                    </a:p>
                  </a:txBody>
                  <a:tcPr marL="68580" marR="68580" marT="34290" marB="34290"/>
                </a:tc>
                <a:tc>
                  <a:txBody>
                    <a:bodyPr/>
                    <a:lstStyle/>
                    <a:p>
                      <a:pPr fontAlgn="t"/>
                      <a:endParaRPr lang="en-US" sz="1100" u="none" strike="noStrike" noProof="0">
                        <a:effectLst/>
                      </a:endParaRPr>
                    </a:p>
                    <a:p>
                      <a:pPr lvl="0" fontAlgn="t">
                        <a:buNone/>
                      </a:pPr>
                      <a:r>
                        <a:rPr lang="en-US" sz="1100" u="none" strike="noStrike" noProof="0">
                          <a:effectLst/>
                        </a:rPr>
                        <a:t>1000 </a:t>
                      </a:r>
                    </a:p>
                    <a:p>
                      <a:pPr lvl="0" fontAlgn="t">
                        <a:buNone/>
                      </a:pPr>
                      <a:endParaRPr lang="en-US" sz="1100" b="0" i="0" u="none" strike="noStrike" noProof="0">
                        <a:solidFill>
                          <a:srgbClr val="373636"/>
                        </a:solidFill>
                        <a:effectLst/>
                        <a:latin typeface="FlandersArtSans-Regular"/>
                      </a:endParaRPr>
                    </a:p>
                  </a:txBody>
                  <a:tcPr marL="68580" marR="68580" marT="34290" marB="34290"/>
                </a:tc>
                <a:tc>
                  <a:txBody>
                    <a:bodyPr/>
                    <a:lstStyle/>
                    <a:p>
                      <a:pPr lvl="0" fontAlgn="t">
                        <a:buNone/>
                      </a:pPr>
                      <a:endParaRPr lang="en-US" sz="1100" u="none" strike="noStrike" noProof="0">
                        <a:effectLst/>
                      </a:endParaRPr>
                    </a:p>
                    <a:p>
                      <a:pPr lvl="0" fontAlgn="t">
                        <a:buNone/>
                      </a:pPr>
                      <a:r>
                        <a:rPr lang="en-US" sz="1100" u="none" strike="noStrike" noProof="0">
                          <a:effectLst/>
                        </a:rPr>
                        <a:t>Brussel</a:t>
                      </a:r>
                      <a:endParaRPr lang="en-US" sz="1100" b="0" i="0" u="none" strike="noStrike" noProof="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37014461"/>
                  </a:ext>
                </a:extLst>
              </a:tr>
              <a:tr h="255793">
                <a:tc>
                  <a:txBody>
                    <a:bodyPr/>
                    <a:lstStyle/>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r>
                        <a:rPr lang="en-US" sz="1100">
                          <a:effectLst/>
                        </a:rPr>
                        <a:t>..</a:t>
                      </a:r>
                      <a:endParaRPr lang="en-US" sz="1100">
                        <a:effectLst/>
                        <a:latin typeface="FlandersArtSans-Regular"/>
                      </a:endParaRPr>
                    </a:p>
                  </a:txBody>
                  <a:tcPr marL="68580" marR="68580" marT="34290" marB="34290"/>
                </a:tc>
                <a:tc>
                  <a:txBody>
                    <a:bodyPr/>
                    <a:lstStyle/>
                    <a:p>
                      <a:pPr fontAlgn="base"/>
                      <a:r>
                        <a:rPr lang="en-US" sz="1100" u="none" strike="noStrike" noProof="0">
                          <a:effectLst/>
                        </a:rPr>
                        <a:t>..</a:t>
                      </a:r>
                      <a:endParaRPr lang="en-US" sz="1100" b="0" i="0" u="none" strike="noStrike" noProof="0">
                        <a:solidFill>
                          <a:srgbClr val="373636"/>
                        </a:solidFill>
                        <a:effectLst/>
                        <a:latin typeface="FlandersArtSans-Regular"/>
                      </a:endParaRPr>
                    </a:p>
                  </a:txBody>
                  <a:tcPr marL="68580" marR="68580" marT="34290" marB="34290"/>
                </a:tc>
                <a:tc>
                  <a:txBody>
                    <a:bodyPr/>
                    <a:lstStyle/>
                    <a:p>
                      <a:pPr lvl="0" fontAlgn="base">
                        <a:buNone/>
                      </a:pPr>
                      <a:endParaRPr lang="en-US" sz="1100" b="0" i="0" u="none" strike="noStrike"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1782143537"/>
                  </a:ext>
                </a:extLst>
              </a:tr>
            </a:tbl>
          </a:graphicData>
        </a:graphic>
      </p:graphicFrame>
      <p:graphicFrame>
        <p:nvGraphicFramePr>
          <p:cNvPr id="18" name="Google Shape;342;p48">
            <a:extLst>
              <a:ext uri="{FF2B5EF4-FFF2-40B4-BE49-F238E27FC236}">
                <a16:creationId xmlns:a16="http://schemas.microsoft.com/office/drawing/2014/main" id="{ECF77134-A84C-42BF-9BE1-F6290A4E013F}"/>
              </a:ext>
            </a:extLst>
          </p:cNvPr>
          <p:cNvGraphicFramePr/>
          <p:nvPr/>
        </p:nvGraphicFramePr>
        <p:xfrm>
          <a:off x="5721917" y="3590684"/>
          <a:ext cx="2029970" cy="1408376"/>
        </p:xfrm>
        <a:graphic>
          <a:graphicData uri="http://schemas.openxmlformats.org/drawingml/2006/table">
            <a:tbl>
              <a:tblPr>
                <a:noFill/>
              </a:tblPr>
              <a:tblGrid>
                <a:gridCol w="2029970">
                  <a:extLst>
                    <a:ext uri="{9D8B030D-6E8A-4147-A177-3AD203B41FA5}">
                      <a16:colId xmlns:a16="http://schemas.microsoft.com/office/drawing/2014/main" val="20000"/>
                    </a:ext>
                  </a:extLst>
                </a:gridCol>
              </a:tblGrid>
              <a:tr h="377166">
                <a:tc>
                  <a:txBody>
                    <a:bodyPr/>
                    <a:lstStyle/>
                    <a:p>
                      <a:pPr marL="0" lvl="0" indent="0" algn="ctr" rtl="0">
                        <a:spcBef>
                          <a:spcPts val="0"/>
                        </a:spcBef>
                        <a:spcAft>
                          <a:spcPts val="0"/>
                        </a:spcAft>
                        <a:buNone/>
                      </a:pPr>
                      <a:r>
                        <a:rPr lang="en" sz="1500" b="1" dirty="0">
                          <a:solidFill>
                            <a:schemeClr val="tx2"/>
                          </a:solidFill>
                        </a:rPr>
                        <a:t>Adres</a:t>
                      </a:r>
                      <a:endParaRPr sz="1500" b="1" dirty="0">
                        <a:solidFill>
                          <a:schemeClr val="tx2"/>
                        </a:solidFill>
                      </a:endParaRPr>
                    </a:p>
                  </a:txBody>
                  <a:tcPr marL="74283" marR="74283" marT="74283" marB="74283">
                    <a:solidFill>
                      <a:schemeClr val="accent1"/>
                    </a:solidFill>
                  </a:tcPr>
                </a:tc>
                <a:extLst>
                  <a:ext uri="{0D108BD9-81ED-4DB2-BD59-A6C34878D82A}">
                    <a16:rowId xmlns:a16="http://schemas.microsoft.com/office/drawing/2014/main" val="10000"/>
                  </a:ext>
                </a:extLst>
              </a:tr>
              <a:tr h="1031210">
                <a:tc>
                  <a:txBody>
                    <a:bodyPr/>
                    <a:lstStyle/>
                    <a:p>
                      <a:pPr marL="0" lvl="0" indent="0" rtl="0">
                        <a:spcBef>
                          <a:spcPts val="0"/>
                        </a:spcBef>
                        <a:spcAft>
                          <a:spcPts val="0"/>
                        </a:spcAft>
                        <a:buNone/>
                      </a:pPr>
                      <a:r>
                        <a:rPr lang="en-US" sz="1100" dirty="0" err="1"/>
                        <a:t>i</a:t>
                      </a:r>
                      <a:r>
                        <a:rPr lang="en-US" sz="1100"/>
                        <a:t>dentificatie </a:t>
                      </a:r>
                    </a:p>
                    <a:p>
                      <a:pPr marL="0" lvl="0" indent="0" rtl="0">
                        <a:spcBef>
                          <a:spcPts val="0"/>
                        </a:spcBef>
                        <a:spcAft>
                          <a:spcPts val="0"/>
                        </a:spcAft>
                        <a:buNone/>
                      </a:pPr>
                      <a:r>
                        <a:rPr lang="en-US" sz="1100"/>
                        <a:t>straatnaam</a:t>
                      </a:r>
                      <a:endParaRPr lang="en-US" sz="1100" dirty="0"/>
                    </a:p>
                    <a:p>
                      <a:pPr lvl="0" algn="l">
                        <a:buNone/>
                      </a:pPr>
                      <a:r>
                        <a:rPr lang="en-US" sz="1100"/>
                        <a:t>huisnummer</a:t>
                      </a:r>
                      <a:endParaRPr lang="en-US" sz="1100" dirty="0"/>
                    </a:p>
                    <a:p>
                      <a:pPr lvl="0" algn="l">
                        <a:buNone/>
                      </a:pPr>
                      <a:r>
                        <a:rPr lang="en-US" sz="1100" dirty="0"/>
                        <a:t>p</a:t>
                      </a:r>
                      <a:r>
                        <a:rPr lang="en-US" sz="1100"/>
                        <a:t>ostcode</a:t>
                      </a:r>
                      <a:endParaRPr lang="en-US" sz="1100" dirty="0"/>
                    </a:p>
                    <a:p>
                      <a:pPr lvl="0" algn="l">
                        <a:buNone/>
                      </a:pPr>
                      <a:r>
                        <a:rPr lang="en-US" sz="1100"/>
                        <a:t>gemeente</a:t>
                      </a:r>
                      <a:endParaRPr lang="en-US" sz="1100" dirty="0"/>
                    </a:p>
                  </a:txBody>
                  <a:tcPr marL="74283" marR="74283" marT="74283" marB="74283"/>
                </a:tc>
                <a:extLst>
                  <a:ext uri="{0D108BD9-81ED-4DB2-BD59-A6C34878D82A}">
                    <a16:rowId xmlns:a16="http://schemas.microsoft.com/office/drawing/2014/main" val="10001"/>
                  </a:ext>
                </a:extLst>
              </a:tr>
            </a:tbl>
          </a:graphicData>
        </a:graphic>
      </p:graphicFrame>
      <p:cxnSp>
        <p:nvCxnSpPr>
          <p:cNvPr id="6" name="Straight Arrow Connector 5">
            <a:extLst>
              <a:ext uri="{FF2B5EF4-FFF2-40B4-BE49-F238E27FC236}">
                <a16:creationId xmlns:a16="http://schemas.microsoft.com/office/drawing/2014/main" id="{F386D841-982E-4105-9C9D-410A557E7E2C}"/>
              </a:ext>
            </a:extLst>
          </p:cNvPr>
          <p:cNvCxnSpPr/>
          <p:nvPr/>
        </p:nvCxnSpPr>
        <p:spPr>
          <a:xfrm>
            <a:off x="3776189" y="4464376"/>
            <a:ext cx="1916892" cy="133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C0D85F-7D07-4214-BBA1-960650BA7884}"/>
              </a:ext>
            </a:extLst>
          </p:cNvPr>
          <p:cNvSpPr txBox="1"/>
          <p:nvPr/>
        </p:nvSpPr>
        <p:spPr>
          <a:xfrm>
            <a:off x="4035067" y="4077839"/>
            <a:ext cx="1406066" cy="553998"/>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t>heeft</a:t>
            </a:r>
            <a:br>
              <a:rPr lang="en-US" sz="1050"/>
            </a:br>
            <a:r>
              <a:rPr lang="en-US" sz="1050"/>
              <a:t> </a:t>
            </a:r>
            <a:r>
              <a:rPr lang="en-US" sz="1050" err="1"/>
              <a:t>maatschappelijke</a:t>
            </a:r>
            <a:r>
              <a:rPr lang="en-US" sz="1050"/>
              <a:t> </a:t>
            </a:r>
            <a:r>
              <a:rPr lang="en-US" sz="1050" err="1"/>
              <a:t>zetel</a:t>
            </a:r>
          </a:p>
        </p:txBody>
      </p:sp>
      <p:sp>
        <p:nvSpPr>
          <p:cNvPr id="20" name="Rectangle 19">
            <a:extLst>
              <a:ext uri="{FF2B5EF4-FFF2-40B4-BE49-F238E27FC236}">
                <a16:creationId xmlns:a16="http://schemas.microsoft.com/office/drawing/2014/main" id="{64E54698-E90B-4A40-BFA1-4AB403849925}"/>
              </a:ext>
            </a:extLst>
          </p:cNvPr>
          <p:cNvSpPr/>
          <p:nvPr/>
        </p:nvSpPr>
        <p:spPr>
          <a:xfrm>
            <a:off x="1787419" y="1271857"/>
            <a:ext cx="6096035" cy="33523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a:extLst>
              <a:ext uri="{FF2B5EF4-FFF2-40B4-BE49-F238E27FC236}">
                <a16:creationId xmlns:a16="http://schemas.microsoft.com/office/drawing/2014/main" id="{4518AF69-2FE9-4C58-9CD7-57FC1A90D091}"/>
              </a:ext>
            </a:extLst>
          </p:cNvPr>
          <p:cNvSpPr/>
          <p:nvPr/>
        </p:nvSpPr>
        <p:spPr>
          <a:xfrm>
            <a:off x="1787419" y="2801477"/>
            <a:ext cx="6096035" cy="293578"/>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TextBox 22">
            <a:extLst>
              <a:ext uri="{FF2B5EF4-FFF2-40B4-BE49-F238E27FC236}">
                <a16:creationId xmlns:a16="http://schemas.microsoft.com/office/drawing/2014/main" id="{4B9F6C01-F986-4A01-A44C-31C13FB8D9FE}"/>
              </a:ext>
            </a:extLst>
          </p:cNvPr>
          <p:cNvSpPr txBox="1"/>
          <p:nvPr/>
        </p:nvSpPr>
        <p:spPr>
          <a:xfrm>
            <a:off x="1066801" y="2845633"/>
            <a:ext cx="638892" cy="27129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13" err="1"/>
              <a:t>Adres</a:t>
            </a:r>
            <a:endParaRPr lang="en-US" sz="1050" err="1"/>
          </a:p>
        </p:txBody>
      </p:sp>
      <p:sp>
        <p:nvSpPr>
          <p:cNvPr id="15" name="Rechthoek 1">
            <a:extLst>
              <a:ext uri="{FF2B5EF4-FFF2-40B4-BE49-F238E27FC236}">
                <a16:creationId xmlns:a16="http://schemas.microsoft.com/office/drawing/2014/main" id="{471E8A20-ECBB-48CE-A416-632BA0E74F2C}"/>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oogle Shape;242;g71eeb774cb_0_278">
            <a:extLst>
              <a:ext uri="{FF2B5EF4-FFF2-40B4-BE49-F238E27FC236}">
                <a16:creationId xmlns:a16="http://schemas.microsoft.com/office/drawing/2014/main" id="{9EB6A8E0-04E6-418B-8353-44EA8634AB8F}"/>
              </a:ext>
            </a:extLst>
          </p:cNvPr>
          <p:cNvSpPr txBox="1">
            <a:spLocks/>
          </p:cNvSpPr>
          <p:nvPr/>
        </p:nvSpPr>
        <p:spPr>
          <a:xfrm>
            <a:off x="540161" y="9900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Relaties</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1807251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42;g71eeb774cb_0_278">
            <a:extLst>
              <a:ext uri="{FF2B5EF4-FFF2-40B4-BE49-F238E27FC236}">
                <a16:creationId xmlns:a16="http://schemas.microsoft.com/office/drawing/2014/main" id="{1B8F5965-48F1-4F1D-8A00-08704E0DA883}"/>
              </a:ext>
            </a:extLst>
          </p:cNvPr>
          <p:cNvSpPr txBox="1">
            <a:spLocks/>
          </p:cNvSpPr>
          <p:nvPr/>
        </p:nvSpPr>
        <p:spPr>
          <a:xfrm>
            <a:off x="628651" y="27749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Gebruikte terminologie</a:t>
            </a:r>
            <a:endParaRPr lang="nl-BE" sz="3200" b="1" dirty="0">
              <a:latin typeface="FlandersArtSans-Bold" panose="00000800000000000000" pitchFamily="2" charset="0"/>
            </a:endParaRPr>
          </a:p>
        </p:txBody>
      </p:sp>
      <p:sp>
        <p:nvSpPr>
          <p:cNvPr id="4" name="Slide Number Placeholder 3"/>
          <p:cNvSpPr>
            <a:spLocks noGrp="1"/>
          </p:cNvSpPr>
          <p:nvPr>
            <p:ph type="sldNum" sz="quarter" idx="4"/>
          </p:nvPr>
        </p:nvSpPr>
        <p:spPr/>
        <p:txBody>
          <a:bodyPr/>
          <a:lstStyle/>
          <a:p>
            <a:fld id="{C9C406F6-A053-43CA-AEC8-FA3EEE83A3FB}" type="slidenum">
              <a:rPr lang="nl-BE" smtClean="0"/>
              <a:pPr/>
              <a:t>49</a:t>
            </a:fld>
            <a:endParaRPr lang="nl-BE" dirty="0"/>
          </a:p>
        </p:txBody>
      </p:sp>
      <p:pic>
        <p:nvPicPr>
          <p:cNvPr id="7" name="Picture 6"/>
          <p:cNvPicPr>
            <a:picLocks noChangeAspect="1"/>
          </p:cNvPicPr>
          <p:nvPr/>
        </p:nvPicPr>
        <p:blipFill>
          <a:blip r:embed="rId2">
            <a:grayscl/>
          </a:blip>
          <a:stretch>
            <a:fillRect/>
          </a:stretch>
        </p:blipFill>
        <p:spPr>
          <a:xfrm>
            <a:off x="311473" y="1148387"/>
            <a:ext cx="2570273" cy="3267360"/>
          </a:xfrm>
          <a:prstGeom prst="rect">
            <a:avLst/>
          </a:prstGeom>
        </p:spPr>
      </p:pic>
      <p:sp>
        <p:nvSpPr>
          <p:cNvPr id="12" name="Rechthoek 1">
            <a:extLst>
              <a:ext uri="{FF2B5EF4-FFF2-40B4-BE49-F238E27FC236}">
                <a16:creationId xmlns:a16="http://schemas.microsoft.com/office/drawing/2014/main" id="{3DD66073-7347-45C9-9336-AD4E0753C15E}"/>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80763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51A48-A4D0-4F22-8FBB-3A01B40A2475}"/>
              </a:ext>
            </a:extLst>
          </p:cNvPr>
          <p:cNvPicPr>
            <a:picLocks noChangeAspect="1"/>
          </p:cNvPicPr>
          <p:nvPr/>
        </p:nvPicPr>
        <p:blipFill rotWithShape="1">
          <a:blip r:embed="rId2"/>
          <a:srcRect t="10503"/>
          <a:stretch/>
        </p:blipFill>
        <p:spPr>
          <a:xfrm>
            <a:off x="1726187" y="1626957"/>
            <a:ext cx="5691627" cy="1802359"/>
          </a:xfrm>
          <a:prstGeom prst="rect">
            <a:avLst/>
          </a:prstGeom>
        </p:spPr>
      </p:pic>
      <p:sp>
        <p:nvSpPr>
          <p:cNvPr id="8" name="Google Shape;242;g71eeb774cb_0_278">
            <a:extLst>
              <a:ext uri="{FF2B5EF4-FFF2-40B4-BE49-F238E27FC236}">
                <a16:creationId xmlns:a16="http://schemas.microsoft.com/office/drawing/2014/main" id="{AC25C09B-E94A-4658-9BE6-8AAC7FE81E57}"/>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Ronde van de virtuele tafel</a:t>
            </a:r>
          </a:p>
        </p:txBody>
      </p:sp>
    </p:spTree>
    <p:extLst>
      <p:ext uri="{BB962C8B-B14F-4D97-AF65-F5344CB8AC3E}">
        <p14:creationId xmlns:p14="http://schemas.microsoft.com/office/powerpoint/2010/main" val="1069114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42;g71eeb774cb_0_278">
            <a:extLst>
              <a:ext uri="{FF2B5EF4-FFF2-40B4-BE49-F238E27FC236}">
                <a16:creationId xmlns:a16="http://schemas.microsoft.com/office/drawing/2014/main" id="{1B8F5965-48F1-4F1D-8A00-08704E0DA883}"/>
              </a:ext>
            </a:extLst>
          </p:cNvPr>
          <p:cNvSpPr txBox="1">
            <a:spLocks/>
          </p:cNvSpPr>
          <p:nvPr/>
        </p:nvSpPr>
        <p:spPr>
          <a:xfrm>
            <a:off x="628651" y="27749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Gebruikte terminologie</a:t>
            </a:r>
            <a:endParaRPr lang="nl-BE" sz="3200" b="1" dirty="0">
              <a:latin typeface="FlandersArtSans-Bold" panose="00000800000000000000" pitchFamily="2" charset="0"/>
            </a:endParaRPr>
          </a:p>
        </p:txBody>
      </p:sp>
      <p:sp>
        <p:nvSpPr>
          <p:cNvPr id="4" name="Slide Number Placeholder 3"/>
          <p:cNvSpPr>
            <a:spLocks noGrp="1"/>
          </p:cNvSpPr>
          <p:nvPr>
            <p:ph type="sldNum" sz="quarter" idx="4"/>
          </p:nvPr>
        </p:nvSpPr>
        <p:spPr/>
        <p:txBody>
          <a:bodyPr/>
          <a:lstStyle/>
          <a:p>
            <a:fld id="{C9C406F6-A053-43CA-AEC8-FA3EEE83A3FB}" type="slidenum">
              <a:rPr lang="nl-BE" smtClean="0"/>
              <a:pPr/>
              <a:t>50</a:t>
            </a:fld>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091984273"/>
              </p:ext>
            </p:extLst>
          </p:nvPr>
        </p:nvGraphicFramePr>
        <p:xfrm>
          <a:off x="3065573" y="1153586"/>
          <a:ext cx="6055106" cy="2739986"/>
        </p:xfrm>
        <a:graphic>
          <a:graphicData uri="http://schemas.openxmlformats.org/drawingml/2006/table">
            <a:tbl>
              <a:tblPr firstRow="1" bandRow="1">
                <a:tableStyleId>{21E4AEA4-8DFA-4A89-87EB-49C32662AFE0}</a:tableStyleId>
              </a:tblPr>
              <a:tblGrid>
                <a:gridCol w="1806312">
                  <a:extLst>
                    <a:ext uri="{9D8B030D-6E8A-4147-A177-3AD203B41FA5}">
                      <a16:colId xmlns:a16="http://schemas.microsoft.com/office/drawing/2014/main" val="2126792031"/>
                    </a:ext>
                  </a:extLst>
                </a:gridCol>
                <a:gridCol w="4248794">
                  <a:extLst>
                    <a:ext uri="{9D8B030D-6E8A-4147-A177-3AD203B41FA5}">
                      <a16:colId xmlns:a16="http://schemas.microsoft.com/office/drawing/2014/main" val="4000882496"/>
                    </a:ext>
                  </a:extLst>
                </a:gridCol>
              </a:tblGrid>
              <a:tr h="279731">
                <a:tc>
                  <a:txBody>
                    <a:bodyPr/>
                    <a:lstStyle/>
                    <a:p>
                      <a:r>
                        <a:rPr lang="en-GB" sz="1100" dirty="0" err="1"/>
                        <a:t>Begrip</a:t>
                      </a:r>
                      <a:endParaRPr lang="en-US" sz="1100" dirty="0"/>
                    </a:p>
                  </a:txBody>
                  <a:tcPr marL="68580" marR="68580" marT="34290" marB="34290"/>
                </a:tc>
                <a:tc>
                  <a:txBody>
                    <a:bodyPr/>
                    <a:lstStyle/>
                    <a:p>
                      <a:r>
                        <a:rPr lang="en-GB" sz="1100" dirty="0" err="1"/>
                        <a:t>Definitie</a:t>
                      </a:r>
                      <a:endParaRPr lang="en-US" sz="1100" dirty="0"/>
                    </a:p>
                  </a:txBody>
                  <a:tcPr marL="68580" marR="68580" marT="34290" marB="34290"/>
                </a:tc>
                <a:extLst>
                  <a:ext uri="{0D108BD9-81ED-4DB2-BD59-A6C34878D82A}">
                    <a16:rowId xmlns:a16="http://schemas.microsoft.com/office/drawing/2014/main" val="149099106"/>
                  </a:ext>
                </a:extLst>
              </a:tr>
              <a:tr h="492051">
                <a:tc>
                  <a:txBody>
                    <a:bodyPr/>
                    <a:lstStyle/>
                    <a:p>
                      <a:pPr marL="0" algn="l" defTabSz="914400" rtl="0" eaLnBrk="1" latinLnBrk="0" hangingPunct="1"/>
                      <a:r>
                        <a:rPr lang="nl-BE" sz="1400" b="1" kern="1200" noProof="0">
                          <a:solidFill>
                            <a:schemeClr val="dk1"/>
                          </a:solidFill>
                          <a:latin typeface="FlandersArtSans-Regular" panose="020B0604020202020204" charset="0"/>
                          <a:ea typeface="+mn-ea"/>
                          <a:cs typeface="+mn-cs"/>
                        </a:rPr>
                        <a:t>Klasse (</a:t>
                      </a:r>
                      <a:r>
                        <a:rPr lang="nl-BE" sz="1400" b="1" kern="1200" noProof="0" dirty="0">
                          <a:solidFill>
                            <a:schemeClr val="dk1"/>
                          </a:solidFill>
                          <a:latin typeface="FlandersArtSans-Regular" panose="020B0604020202020204" charset="0"/>
                          <a:ea typeface="+mn-ea"/>
                          <a:cs typeface="+mn-cs"/>
                        </a:rPr>
                        <a:t>entiteit)</a:t>
                      </a:r>
                    </a:p>
                  </a:txBody>
                  <a:tcPr marL="68580" marR="68580" marT="34290" marB="34290" anchor="ctr"/>
                </a:tc>
                <a:tc>
                  <a:txBody>
                    <a:bodyPr/>
                    <a:lstStyle/>
                    <a:p>
                      <a:r>
                        <a:rPr lang="nl-BE" sz="1100" kern="1200" dirty="0">
                          <a:solidFill>
                            <a:schemeClr val="dk1"/>
                          </a:solidFill>
                          <a:latin typeface="FlandersArtSans-Regular" panose="020B0604020202020204" charset="0"/>
                          <a:ea typeface="+mn-ea"/>
                          <a:cs typeface="+mn-cs"/>
                        </a:rPr>
                        <a:t>Beschrijft alle objecten van een bepaalde </a:t>
                      </a:r>
                      <a:r>
                        <a:rPr lang="nl-BE" sz="1100" kern="1200">
                          <a:solidFill>
                            <a:schemeClr val="dk1"/>
                          </a:solidFill>
                          <a:latin typeface="FlandersArtSans-Regular" panose="020B0604020202020204" charset="0"/>
                          <a:ea typeface="+mn-ea"/>
                          <a:cs typeface="+mn-cs"/>
                        </a:rPr>
                        <a:t>soort (bv.</a:t>
                      </a:r>
                      <a:r>
                        <a:rPr lang="nl-BE" sz="1100" kern="1200" baseline="0">
                          <a:solidFill>
                            <a:schemeClr val="dk1"/>
                          </a:solidFill>
                          <a:latin typeface="FlandersArtSans-Regular" panose="020B0604020202020204" charset="0"/>
                          <a:ea typeface="+mn-ea"/>
                          <a:cs typeface="+mn-cs"/>
                        </a:rPr>
                        <a:t> een museum</a:t>
                      </a:r>
                      <a:r>
                        <a:rPr lang="nl-BE" sz="1100" kern="1200">
                          <a:solidFill>
                            <a:schemeClr val="dk1"/>
                          </a:solidFill>
                          <a:latin typeface="FlandersArtSans-Regular" panose="020B0604020202020204" charset="0"/>
                          <a:ea typeface="+mn-ea"/>
                          <a:cs typeface="+mn-cs"/>
                        </a:rPr>
                        <a:t>)</a:t>
                      </a:r>
                      <a:endParaRPr lang="en-US" sz="1100" kern="1200" dirty="0">
                        <a:solidFill>
                          <a:schemeClr val="dk1"/>
                        </a:solidFill>
                        <a:latin typeface="FlandersArtSans-Regular" panose="020B0604020202020204" charset="0"/>
                        <a:ea typeface="+mn-ea"/>
                        <a:cs typeface="+mn-cs"/>
                      </a:endParaRPr>
                    </a:p>
                  </a:txBody>
                  <a:tcPr marL="68580" marR="68580" marT="34290" marB="34290" anchor="ctr"/>
                </a:tc>
                <a:extLst>
                  <a:ext uri="{0D108BD9-81ED-4DB2-BD59-A6C34878D82A}">
                    <a16:rowId xmlns:a16="http://schemas.microsoft.com/office/drawing/2014/main" val="17346345"/>
                  </a:ext>
                </a:extLst>
              </a:tr>
              <a:tr h="492051">
                <a:tc>
                  <a:txBody>
                    <a:bodyPr/>
                    <a:lstStyle/>
                    <a:p>
                      <a:pPr marL="0" algn="l" defTabSz="914400" rtl="0" eaLnBrk="1" latinLnBrk="0" hangingPunct="1"/>
                      <a:r>
                        <a:rPr lang="en-GB" sz="1400" b="1" kern="1200" dirty="0">
                          <a:solidFill>
                            <a:schemeClr val="dk1"/>
                          </a:solidFill>
                          <a:latin typeface="FlandersArtSans-Regular" panose="020B0604020202020204" charset="0"/>
                          <a:ea typeface="+mn-ea"/>
                          <a:cs typeface="+mn-cs"/>
                        </a:rPr>
                        <a:t>Object</a:t>
                      </a:r>
                      <a:endParaRPr lang="en-US" sz="1400" b="1" kern="1200" dirty="0">
                        <a:solidFill>
                          <a:schemeClr val="dk1"/>
                        </a:solidFill>
                        <a:latin typeface="FlandersArtSans-Regular" panose="020B0604020202020204" charset="0"/>
                        <a:ea typeface="+mn-ea"/>
                        <a:cs typeface="+mn-cs"/>
                      </a:endParaRPr>
                    </a:p>
                  </a:txBody>
                  <a:tcPr marL="68580" marR="68580" marT="34290" marB="34290" anchor="ctr"/>
                </a:tc>
                <a:tc>
                  <a:txBody>
                    <a:bodyPr/>
                    <a:lstStyle/>
                    <a:p>
                      <a:r>
                        <a:rPr lang="en-US" sz="1100" kern="1200" dirty="0" err="1">
                          <a:solidFill>
                            <a:schemeClr val="dk1"/>
                          </a:solidFill>
                          <a:latin typeface="FlandersArtSans-Regular" panose="020B0604020202020204" charset="0"/>
                          <a:ea typeface="+mn-ea"/>
                          <a:cs typeface="+mn-cs"/>
                        </a:rPr>
                        <a:t>Een</a:t>
                      </a:r>
                      <a:r>
                        <a:rPr lang="en-US" sz="1100" kern="1200" dirty="0">
                          <a:solidFill>
                            <a:schemeClr val="dk1"/>
                          </a:solidFill>
                          <a:latin typeface="FlandersArtSans-Regular" panose="020B0604020202020204" charset="0"/>
                          <a:ea typeface="+mn-ea"/>
                          <a:cs typeface="+mn-cs"/>
                        </a:rPr>
                        <a:t> </a:t>
                      </a:r>
                      <a:r>
                        <a:rPr lang="en-US" sz="1100" kern="1200" dirty="0" err="1">
                          <a:solidFill>
                            <a:schemeClr val="dk1"/>
                          </a:solidFill>
                          <a:latin typeface="FlandersArtSans-Regular" panose="020B0604020202020204" charset="0"/>
                          <a:ea typeface="+mn-ea"/>
                          <a:cs typeface="+mn-cs"/>
                        </a:rPr>
                        <a:t>instantie</a:t>
                      </a:r>
                      <a:r>
                        <a:rPr lang="en-US" sz="1100" kern="1200" dirty="0">
                          <a:solidFill>
                            <a:schemeClr val="dk1"/>
                          </a:solidFill>
                          <a:latin typeface="FlandersArtSans-Regular" panose="020B0604020202020204" charset="0"/>
                          <a:ea typeface="+mn-ea"/>
                          <a:cs typeface="+mn-cs"/>
                        </a:rPr>
                        <a:t> van </a:t>
                      </a:r>
                      <a:r>
                        <a:rPr lang="en-US" sz="1100" kern="1200" dirty="0" err="1">
                          <a:solidFill>
                            <a:schemeClr val="dk1"/>
                          </a:solidFill>
                          <a:latin typeface="FlandersArtSans-Regular" panose="020B0604020202020204" charset="0"/>
                          <a:ea typeface="+mn-ea"/>
                          <a:cs typeface="+mn-cs"/>
                        </a:rPr>
                        <a:t>een</a:t>
                      </a:r>
                      <a:r>
                        <a:rPr lang="en-US" sz="1100" kern="1200" dirty="0">
                          <a:solidFill>
                            <a:schemeClr val="dk1"/>
                          </a:solidFill>
                          <a:latin typeface="FlandersArtSans-Regular" panose="020B0604020202020204" charset="0"/>
                          <a:ea typeface="+mn-ea"/>
                          <a:cs typeface="+mn-cs"/>
                        </a:rPr>
                        <a:t> </a:t>
                      </a:r>
                      <a:r>
                        <a:rPr lang="en-US" sz="1100" kern="1200" err="1">
                          <a:solidFill>
                            <a:schemeClr val="dk1"/>
                          </a:solidFill>
                          <a:latin typeface="FlandersArtSans-Regular" panose="020B0604020202020204" charset="0"/>
                          <a:ea typeface="+mn-ea"/>
                          <a:cs typeface="+mn-cs"/>
                        </a:rPr>
                        <a:t>klasse</a:t>
                      </a:r>
                      <a:r>
                        <a:rPr lang="en-US" sz="1100" kern="1200">
                          <a:solidFill>
                            <a:schemeClr val="dk1"/>
                          </a:solidFill>
                          <a:latin typeface="FlandersArtSans-Regular" panose="020B0604020202020204" charset="0"/>
                          <a:ea typeface="+mn-ea"/>
                          <a:cs typeface="+mn-cs"/>
                        </a:rPr>
                        <a:t> (bv.</a:t>
                      </a:r>
                      <a:r>
                        <a:rPr lang="en-US" sz="1100" kern="1200" baseline="0">
                          <a:solidFill>
                            <a:schemeClr val="dk1"/>
                          </a:solidFill>
                          <a:latin typeface="FlandersArtSans-Regular" panose="020B0604020202020204" charset="0"/>
                          <a:ea typeface="+mn-ea"/>
                          <a:cs typeface="+mn-cs"/>
                        </a:rPr>
                        <a:t> Rijksmuseum, Louvre</a:t>
                      </a:r>
                      <a:r>
                        <a:rPr lang="en-US" sz="1100" kern="1200">
                          <a:solidFill>
                            <a:schemeClr val="dk1"/>
                          </a:solidFill>
                          <a:latin typeface="FlandersArtSans-Regular" panose="020B0604020202020204" charset="0"/>
                          <a:ea typeface="+mn-ea"/>
                          <a:cs typeface="+mn-cs"/>
                        </a:rPr>
                        <a:t>, </a:t>
                      </a:r>
                      <a:r>
                        <a:rPr lang="en-US" sz="1100" kern="1200" dirty="0">
                          <a:solidFill>
                            <a:schemeClr val="dk1"/>
                          </a:solidFill>
                          <a:latin typeface="FlandersArtSans-Regular" panose="020B0604020202020204" charset="0"/>
                          <a:ea typeface="+mn-ea"/>
                          <a:cs typeface="+mn-cs"/>
                        </a:rPr>
                        <a:t>…)</a:t>
                      </a:r>
                    </a:p>
                  </a:txBody>
                  <a:tcPr marL="68580" marR="68580" marT="34290" marB="34290" anchor="ctr"/>
                </a:tc>
                <a:extLst>
                  <a:ext uri="{0D108BD9-81ED-4DB2-BD59-A6C34878D82A}">
                    <a16:rowId xmlns:a16="http://schemas.microsoft.com/office/drawing/2014/main" val="1776113434"/>
                  </a:ext>
                </a:extLst>
              </a:tr>
              <a:tr h="492051">
                <a:tc>
                  <a:txBody>
                    <a:bodyPr/>
                    <a:lstStyle/>
                    <a:p>
                      <a:pPr marL="0" algn="l" defTabSz="914400" rtl="0" eaLnBrk="1" latinLnBrk="0" hangingPunct="1"/>
                      <a:r>
                        <a:rPr lang="en-GB" sz="1400" b="1" kern="1200">
                          <a:solidFill>
                            <a:schemeClr val="dk1"/>
                          </a:solidFill>
                          <a:latin typeface="FlandersArtSans-Regular" panose="020B0604020202020204" charset="0"/>
                          <a:ea typeface="+mn-ea"/>
                          <a:cs typeface="+mn-cs"/>
                        </a:rPr>
                        <a:t>Attribuut</a:t>
                      </a:r>
                      <a:endParaRPr lang="en-US" sz="1400" b="1" kern="1200" dirty="0">
                        <a:solidFill>
                          <a:schemeClr val="dk1"/>
                        </a:solidFill>
                        <a:latin typeface="FlandersArtSans-Regular" panose="020B0604020202020204" charset="0"/>
                        <a:ea typeface="+mn-ea"/>
                        <a:cs typeface="+mn-cs"/>
                      </a:endParaRPr>
                    </a:p>
                  </a:txBody>
                  <a:tcPr marL="68580" marR="68580" marT="34290" marB="34290" anchor="ctr"/>
                </a:tc>
                <a:tc>
                  <a:txBody>
                    <a:bodyPr/>
                    <a:lstStyle/>
                    <a:p>
                      <a:r>
                        <a:rPr lang="nl-BE" sz="1100" kern="1200" dirty="0">
                          <a:solidFill>
                            <a:schemeClr val="dk1"/>
                          </a:solidFill>
                          <a:latin typeface="FlandersArtSans-Regular" panose="020B0604020202020204" charset="0"/>
                          <a:ea typeface="+mn-ea"/>
                          <a:cs typeface="+mn-cs"/>
                        </a:rPr>
                        <a:t>Legt de </a:t>
                      </a:r>
                      <a:r>
                        <a:rPr lang="nl-BE" sz="1100" kern="1200">
                          <a:solidFill>
                            <a:schemeClr val="dk1"/>
                          </a:solidFill>
                          <a:latin typeface="FlandersArtSans-Regular" panose="020B0604020202020204" charset="0"/>
                          <a:ea typeface="+mn-ea"/>
                          <a:cs typeface="+mn-cs"/>
                        </a:rPr>
                        <a:t>eigenschappen van klassen vast.</a:t>
                      </a:r>
                      <a:endParaRPr lang="en-US" sz="1100" kern="1200" dirty="0">
                        <a:solidFill>
                          <a:schemeClr val="dk1"/>
                        </a:solidFill>
                        <a:latin typeface="FlandersArtSans-Regular" panose="020B0604020202020204" charset="0"/>
                        <a:ea typeface="+mn-ea"/>
                        <a:cs typeface="+mn-cs"/>
                      </a:endParaRPr>
                    </a:p>
                  </a:txBody>
                  <a:tcPr marL="68580" marR="68580" marT="34290" marB="34290" anchor="ctr"/>
                </a:tc>
                <a:extLst>
                  <a:ext uri="{0D108BD9-81ED-4DB2-BD59-A6C34878D82A}">
                    <a16:rowId xmlns:a16="http://schemas.microsoft.com/office/drawing/2014/main" val="2699585234"/>
                  </a:ext>
                </a:extLst>
              </a:tr>
              <a:tr h="492051">
                <a:tc>
                  <a:txBody>
                    <a:bodyPr/>
                    <a:lstStyle/>
                    <a:p>
                      <a:pPr marL="0" algn="l" defTabSz="914400" rtl="0" eaLnBrk="1" latinLnBrk="0" hangingPunct="1"/>
                      <a:r>
                        <a:rPr lang="en-GB" sz="1400" b="1" kern="1200" dirty="0" err="1">
                          <a:solidFill>
                            <a:schemeClr val="dk1"/>
                          </a:solidFill>
                          <a:latin typeface="FlandersArtSans-Regular" panose="020B0604020202020204" charset="0"/>
                          <a:ea typeface="+mn-ea"/>
                          <a:cs typeface="+mn-cs"/>
                        </a:rPr>
                        <a:t>Relatie</a:t>
                      </a:r>
                      <a:endParaRPr lang="en-US" sz="1400" b="1" kern="1200" dirty="0">
                        <a:solidFill>
                          <a:schemeClr val="dk1"/>
                        </a:solidFill>
                        <a:latin typeface="FlandersArtSans-Regular" panose="020B0604020202020204" charset="0"/>
                        <a:ea typeface="+mn-ea"/>
                        <a:cs typeface="+mn-cs"/>
                      </a:endParaRPr>
                    </a:p>
                  </a:txBody>
                  <a:tcPr marL="68580" marR="68580" marT="34290" marB="34290" anchor="ctr"/>
                </a:tc>
                <a:tc>
                  <a:txBody>
                    <a:bodyPr/>
                    <a:lstStyle/>
                    <a:p>
                      <a:pPr marL="0" algn="l" defTabSz="914400" rtl="0" eaLnBrk="1" latinLnBrk="0" hangingPunct="1"/>
                      <a:r>
                        <a:rPr lang="en-US" sz="1100" kern="1200">
                          <a:solidFill>
                            <a:schemeClr val="dk1"/>
                          </a:solidFill>
                          <a:latin typeface="FlandersArtSans-Regular" panose="020B0604020202020204" charset="0"/>
                          <a:ea typeface="+mn-ea"/>
                          <a:cs typeface="+mn-cs"/>
                        </a:rPr>
                        <a:t>Link tussen twee klassen.</a:t>
                      </a:r>
                      <a:endParaRPr lang="en-US" sz="1100" kern="1200" dirty="0">
                        <a:solidFill>
                          <a:schemeClr val="dk1"/>
                        </a:solidFill>
                        <a:latin typeface="FlandersArtSans-Regular" panose="020B0604020202020204" charset="0"/>
                        <a:ea typeface="+mn-ea"/>
                        <a:cs typeface="+mn-cs"/>
                      </a:endParaRPr>
                    </a:p>
                  </a:txBody>
                  <a:tcPr marL="68580" marR="68580" marT="34290" marB="34290" anchor="ctr"/>
                </a:tc>
                <a:extLst>
                  <a:ext uri="{0D108BD9-81ED-4DB2-BD59-A6C34878D82A}">
                    <a16:rowId xmlns:a16="http://schemas.microsoft.com/office/drawing/2014/main" val="3192049506"/>
                  </a:ext>
                </a:extLst>
              </a:tr>
              <a:tr h="492051">
                <a:tc>
                  <a:txBody>
                    <a:bodyPr/>
                    <a:lstStyle/>
                    <a:p>
                      <a:pPr marL="0" algn="l" defTabSz="914400" rtl="0" eaLnBrk="1" latinLnBrk="0" hangingPunct="1"/>
                      <a:r>
                        <a:rPr lang="en-US" sz="1400" b="1" kern="1200">
                          <a:solidFill>
                            <a:schemeClr val="dk1"/>
                          </a:solidFill>
                          <a:latin typeface="FlandersArtSans-Regular" panose="020B0604020202020204" charset="0"/>
                          <a:ea typeface="+mn-ea"/>
                          <a:cs typeface="+mn-cs"/>
                        </a:rPr>
                        <a:t>Kardinaliteit</a:t>
                      </a:r>
                      <a:endParaRPr lang="en-US" sz="1400" b="1" kern="1200" dirty="0">
                        <a:solidFill>
                          <a:schemeClr val="dk1"/>
                        </a:solidFill>
                        <a:latin typeface="FlandersArtSans-Regular" panose="020B0604020202020204" charset="0"/>
                        <a:ea typeface="+mn-ea"/>
                        <a:cs typeface="+mn-cs"/>
                      </a:endParaRPr>
                    </a:p>
                  </a:txBody>
                  <a:tcPr marL="68580" marR="68580" marT="34290" marB="34290" anchor="ctr"/>
                </a:tc>
                <a:tc>
                  <a:txBody>
                    <a:bodyPr/>
                    <a:lstStyle/>
                    <a:p>
                      <a:pPr marL="0" algn="l" defTabSz="914400" rtl="0" eaLnBrk="1" latinLnBrk="0" hangingPunct="1"/>
                      <a:r>
                        <a:rPr lang="en-US" sz="1100" kern="1200">
                          <a:solidFill>
                            <a:schemeClr val="dk1"/>
                          </a:solidFill>
                          <a:latin typeface="FlandersArtSans-Regular" panose="020B0604020202020204" charset="0"/>
                          <a:ea typeface="+mn-ea"/>
                          <a:cs typeface="+mn-cs"/>
                        </a:rPr>
                        <a:t>Beschrijft hoe vaak de relatie kan voorkomen.</a:t>
                      </a:r>
                      <a:endParaRPr lang="en-US" sz="1100" kern="1200" dirty="0">
                        <a:solidFill>
                          <a:schemeClr val="dk1"/>
                        </a:solidFill>
                        <a:latin typeface="FlandersArtSans-Regular" panose="020B0604020202020204" charset="0"/>
                        <a:ea typeface="+mn-ea"/>
                        <a:cs typeface="+mn-cs"/>
                      </a:endParaRPr>
                    </a:p>
                  </a:txBody>
                  <a:tcPr marL="68580" marR="68580" marT="34290" marB="34290" anchor="ctr"/>
                </a:tc>
                <a:extLst>
                  <a:ext uri="{0D108BD9-81ED-4DB2-BD59-A6C34878D82A}">
                    <a16:rowId xmlns:a16="http://schemas.microsoft.com/office/drawing/2014/main" val="3273580719"/>
                  </a:ext>
                </a:extLst>
              </a:tr>
            </a:tbl>
          </a:graphicData>
        </a:graphic>
      </p:graphicFrame>
      <p:pic>
        <p:nvPicPr>
          <p:cNvPr id="7" name="Picture 6"/>
          <p:cNvPicPr>
            <a:picLocks noChangeAspect="1"/>
          </p:cNvPicPr>
          <p:nvPr/>
        </p:nvPicPr>
        <p:blipFill>
          <a:blip r:embed="rId2">
            <a:grayscl/>
          </a:blip>
          <a:stretch>
            <a:fillRect/>
          </a:stretch>
        </p:blipFill>
        <p:spPr>
          <a:xfrm>
            <a:off x="311473" y="1148387"/>
            <a:ext cx="2570273" cy="3267360"/>
          </a:xfrm>
          <a:prstGeom prst="rect">
            <a:avLst/>
          </a:prstGeom>
        </p:spPr>
      </p:pic>
      <p:sp>
        <p:nvSpPr>
          <p:cNvPr id="8" name="Rectangle 7"/>
          <p:cNvSpPr/>
          <p:nvPr/>
        </p:nvSpPr>
        <p:spPr>
          <a:xfrm>
            <a:off x="495300" y="1607128"/>
            <a:ext cx="1097974" cy="6788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Rectangle 8"/>
          <p:cNvSpPr/>
          <p:nvPr/>
        </p:nvSpPr>
        <p:spPr>
          <a:xfrm>
            <a:off x="384464" y="1249604"/>
            <a:ext cx="595745" cy="25630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Rectangle 9"/>
          <p:cNvSpPr/>
          <p:nvPr/>
        </p:nvSpPr>
        <p:spPr>
          <a:xfrm>
            <a:off x="1530927" y="2320636"/>
            <a:ext cx="360219" cy="110143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6" name="Line Callout 2 (Accent Bar) 15"/>
          <p:cNvSpPr/>
          <p:nvPr/>
        </p:nvSpPr>
        <p:spPr>
          <a:xfrm>
            <a:off x="1891146" y="1546371"/>
            <a:ext cx="1773382" cy="243995"/>
          </a:xfrm>
          <a:prstGeom prst="accentCallout2">
            <a:avLst>
              <a:gd name="adj1" fmla="val 55200"/>
              <a:gd name="adj2" fmla="val 63077"/>
              <a:gd name="adj3" fmla="val -70451"/>
              <a:gd name="adj4" fmla="val 3722"/>
              <a:gd name="adj5" fmla="val -70393"/>
              <a:gd name="adj6" fmla="val -51027"/>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7" name="Line Callout 2 (Accent Bar) 16"/>
          <p:cNvSpPr/>
          <p:nvPr/>
        </p:nvSpPr>
        <p:spPr>
          <a:xfrm>
            <a:off x="3065572" y="2508746"/>
            <a:ext cx="1842655" cy="294840"/>
          </a:xfrm>
          <a:prstGeom prst="accentCallout2">
            <a:avLst>
              <a:gd name="adj1" fmla="val 44359"/>
              <a:gd name="adj2" fmla="val -4988"/>
              <a:gd name="adj3" fmla="val -193269"/>
              <a:gd name="adj4" fmla="val -52231"/>
              <a:gd name="adj5" fmla="val -194561"/>
              <a:gd name="adj6" fmla="val -80515"/>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8" name="Line Callout 2 (Accent Bar) 17"/>
          <p:cNvSpPr/>
          <p:nvPr/>
        </p:nvSpPr>
        <p:spPr>
          <a:xfrm>
            <a:off x="3065571" y="3016561"/>
            <a:ext cx="1842655" cy="257930"/>
          </a:xfrm>
          <a:prstGeom prst="accentCallout2">
            <a:avLst>
              <a:gd name="adj1" fmla="val 53668"/>
              <a:gd name="adj2" fmla="val -4763"/>
              <a:gd name="adj3" fmla="val -207980"/>
              <a:gd name="adj4" fmla="val -48998"/>
              <a:gd name="adj5" fmla="val -208825"/>
              <a:gd name="adj6" fmla="val -66028"/>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Rechthoek 1">
            <a:extLst>
              <a:ext uri="{FF2B5EF4-FFF2-40B4-BE49-F238E27FC236}">
                <a16:creationId xmlns:a16="http://schemas.microsoft.com/office/drawing/2014/main" id="{3DD66073-7347-45C9-9336-AD4E0753C15E}"/>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a:extLst>
              <a:ext uri="{FF2B5EF4-FFF2-40B4-BE49-F238E27FC236}">
                <a16:creationId xmlns:a16="http://schemas.microsoft.com/office/drawing/2014/main" id="{78356176-A912-4F47-BE88-4443AD180A7E}"/>
              </a:ext>
            </a:extLst>
          </p:cNvPr>
          <p:cNvSpPr/>
          <p:nvPr/>
        </p:nvSpPr>
        <p:spPr>
          <a:xfrm>
            <a:off x="1646572" y="2408903"/>
            <a:ext cx="201893" cy="95928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5" name="Line Callout 2 (Accent Bar) 17">
            <a:extLst>
              <a:ext uri="{FF2B5EF4-FFF2-40B4-BE49-F238E27FC236}">
                <a16:creationId xmlns:a16="http://schemas.microsoft.com/office/drawing/2014/main" id="{87EEA87B-389B-4EE0-AC97-6885BF354669}"/>
              </a:ext>
            </a:extLst>
          </p:cNvPr>
          <p:cNvSpPr/>
          <p:nvPr/>
        </p:nvSpPr>
        <p:spPr>
          <a:xfrm>
            <a:off x="3096397" y="3487466"/>
            <a:ext cx="1842655" cy="294840"/>
          </a:xfrm>
          <a:prstGeom prst="accentCallout2">
            <a:avLst>
              <a:gd name="adj1" fmla="val 53045"/>
              <a:gd name="adj2" fmla="val -6096"/>
              <a:gd name="adj3" fmla="val -207980"/>
              <a:gd name="adj4" fmla="val -48998"/>
              <a:gd name="adj5" fmla="val -208825"/>
              <a:gd name="adj6" fmla="val -6602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100506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pPr marL="102870" indent="0">
              <a:buNone/>
            </a:pPr>
            <a:r>
              <a:rPr lang="nl-NL">
                <a:hlinkClick r:id="rId2"/>
              </a:rPr>
              <a:t>https://dimi-schepers.github.io/OSLOthema-bodemEnOndergrond/doc/applicatieprofiel/bodem-en-ondergrond-opdracht/ontwerpstandaard/2020-08-11/</a:t>
            </a:r>
            <a:endParaRPr lang="nl-NL"/>
          </a:p>
          <a:p>
            <a:pPr marL="102870" indent="0">
              <a:buNone/>
            </a:pPr>
            <a:endParaRPr lang="nl-NL"/>
          </a:p>
          <a:p>
            <a:pPr marL="102870" indent="0">
              <a:buNone/>
            </a:pP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Hoe ziet een applicatieprofiel eruit?</a:t>
            </a:r>
          </a:p>
        </p:txBody>
      </p:sp>
    </p:spTree>
    <p:extLst>
      <p:ext uri="{BB962C8B-B14F-4D97-AF65-F5344CB8AC3E}">
        <p14:creationId xmlns:p14="http://schemas.microsoft.com/office/powerpoint/2010/main" val="3560846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1AA17C-D047-4B7C-BA69-BF933610516E}"/>
              </a:ext>
            </a:extLst>
          </p:cNvPr>
          <p:cNvPicPr>
            <a:picLocks noChangeAspect="1"/>
          </p:cNvPicPr>
          <p:nvPr/>
        </p:nvPicPr>
        <p:blipFill>
          <a:blip r:embed="rId2"/>
          <a:stretch>
            <a:fillRect/>
          </a:stretch>
        </p:blipFill>
        <p:spPr>
          <a:xfrm>
            <a:off x="1778784" y="2034700"/>
            <a:ext cx="5586431" cy="2187694"/>
          </a:xfrm>
          <a:prstGeom prst="rect">
            <a:avLst/>
          </a:prstGeom>
        </p:spPr>
      </p:pic>
      <p:sp>
        <p:nvSpPr>
          <p:cNvPr id="5" name="Tijdelijke aanduiding voor tekst 2">
            <a:extLst>
              <a:ext uri="{FF2B5EF4-FFF2-40B4-BE49-F238E27FC236}">
                <a16:creationId xmlns:a16="http://schemas.microsoft.com/office/drawing/2014/main" id="{7BD79380-15AA-446B-8EF9-8A75F016C4A0}"/>
              </a:ext>
            </a:extLst>
          </p:cNvPr>
          <p:cNvSpPr>
            <a:spLocks noGrp="1"/>
          </p:cNvSpPr>
          <p:nvPr>
            <p:ph type="body" idx="1"/>
          </p:nvPr>
        </p:nvSpPr>
        <p:spPr>
          <a:xfrm>
            <a:off x="540000" y="1020081"/>
            <a:ext cx="8064000" cy="2754000"/>
          </a:xfrm>
        </p:spPr>
        <p:txBody>
          <a:bodyPr/>
          <a:lstStyle/>
          <a:p>
            <a:r>
              <a:rPr lang="nl-NL" dirty="0">
                <a:latin typeface="FlandersArtSans-Regular"/>
              </a:rPr>
              <a:t>Implementaties </a:t>
            </a:r>
            <a:r>
              <a:rPr lang="nl-NL">
                <a:latin typeface="FlandersArtSans-Regular"/>
              </a:rPr>
              <a:t>met JSON-LD</a:t>
            </a:r>
          </a:p>
          <a:p>
            <a:pPr lvl="1"/>
            <a:r>
              <a:rPr lang="nl-NL">
                <a:latin typeface="FlandersArtSans-Regular"/>
              </a:rPr>
              <a:t>Upgrade </a:t>
            </a:r>
            <a:r>
              <a:rPr lang="nl-NL" dirty="0">
                <a:latin typeface="FlandersArtSans-Regular"/>
              </a:rPr>
              <a:t>van bestaande services m.b.v. JSON-LD parsing</a:t>
            </a:r>
            <a:endParaRPr lang="nl-NL" dirty="0"/>
          </a:p>
        </p:txBody>
      </p:sp>
      <p:sp>
        <p:nvSpPr>
          <p:cNvPr id="7" name="Google Shape;242;g71eeb774cb_0_278">
            <a:extLst>
              <a:ext uri="{FF2B5EF4-FFF2-40B4-BE49-F238E27FC236}">
                <a16:creationId xmlns:a16="http://schemas.microsoft.com/office/drawing/2014/main" id="{D61FE094-ECD7-40A1-8BF2-760F41D196C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Semantische interoperabiliteit</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4245995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BE7AEB83-8325-4AE7-A423-A68B842BFA73}"/>
              </a:ext>
            </a:extLst>
          </p:cNvPr>
          <p:cNvSpPr>
            <a:spLocks noGrp="1"/>
          </p:cNvSpPr>
          <p:nvPr>
            <p:ph sz="half" idx="1"/>
          </p:nvPr>
        </p:nvSpPr>
        <p:spPr>
          <a:xfrm>
            <a:off x="912538" y="1137335"/>
            <a:ext cx="7416000" cy="2754000"/>
          </a:xfrm>
        </p:spPr>
        <p:txBody>
          <a:bodyPr/>
          <a:lstStyle/>
          <a:p>
            <a:r>
              <a:rPr lang="nl-BE" dirty="0"/>
              <a:t>DOV-data: via permanente URL</a:t>
            </a:r>
          </a:p>
          <a:p>
            <a:pPr lvl="1"/>
            <a:r>
              <a:rPr lang="nl-BE" sz="2100" dirty="0">
                <a:hlinkClick r:id="rId2"/>
              </a:rPr>
              <a:t>https://www.dov.vlaanderen.be/data/boring/2006-148250</a:t>
            </a:r>
            <a:endParaRPr lang="nl-BE" sz="2100" dirty="0"/>
          </a:p>
          <a:p>
            <a:pPr lvl="2"/>
            <a:r>
              <a:rPr lang="nl-BE" sz="1200" dirty="0">
                <a:hlinkClick r:id="rId3">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3">
                  <a:extLst>
                    <a:ext uri="{A12FA001-AC4F-418D-AE19-62706E023703}">
                      <ahyp:hlinkClr xmlns:ahyp="http://schemas.microsoft.com/office/drawing/2018/hyperlinkcolor" val="tx"/>
                    </a:ext>
                  </a:extLst>
                </a:hlinkClick>
              </a:rPr>
              <a:t>xml</a:t>
            </a:r>
            <a:endParaRPr lang="nl-BE" sz="1200" dirty="0">
              <a:solidFill>
                <a:srgbClr val="FF0000"/>
              </a:solidFill>
            </a:endParaRPr>
          </a:p>
          <a:p>
            <a:pPr lvl="2"/>
            <a:r>
              <a:rPr lang="nl-BE" sz="1200" dirty="0">
                <a:hlinkClick r:id="rId4">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4">
                  <a:extLst>
                    <a:ext uri="{A12FA001-AC4F-418D-AE19-62706E023703}">
                      <ahyp:hlinkClr xmlns:ahyp="http://schemas.microsoft.com/office/drawing/2018/hyperlinkcolor" val="tx"/>
                    </a:ext>
                  </a:extLst>
                </a:hlinkClick>
              </a:rPr>
              <a:t>json</a:t>
            </a:r>
            <a:endParaRPr lang="nl-BE" sz="1200" dirty="0">
              <a:solidFill>
                <a:srgbClr val="FF0000"/>
              </a:solidFill>
            </a:endParaRPr>
          </a:p>
          <a:p>
            <a:pPr lvl="2"/>
            <a:r>
              <a:rPr lang="nl-BE" sz="1200" dirty="0">
                <a:hlinkClick r:id="rId5">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5">
                  <a:extLst>
                    <a:ext uri="{A12FA001-AC4F-418D-AE19-62706E023703}">
                      <ahyp:hlinkClr xmlns:ahyp="http://schemas.microsoft.com/office/drawing/2018/hyperlinkcolor" val="tx"/>
                    </a:ext>
                  </a:extLst>
                </a:hlinkClick>
              </a:rPr>
              <a:t>html</a:t>
            </a:r>
            <a:endParaRPr lang="nl-BE" sz="1200" dirty="0">
              <a:solidFill>
                <a:srgbClr val="FF0000"/>
              </a:solidFill>
            </a:endParaRPr>
          </a:p>
          <a:p>
            <a:pPr lvl="2"/>
            <a:endParaRPr lang="nl-BE" sz="1200" dirty="0">
              <a:solidFill>
                <a:srgbClr val="FF0000"/>
              </a:solidFill>
            </a:endParaRPr>
          </a:p>
          <a:p>
            <a:r>
              <a:rPr lang="nl-BE" dirty="0"/>
              <a:t>Objecten op die manier ontsloten of ontsluiting lopende</a:t>
            </a:r>
          </a:p>
          <a:p>
            <a:pPr lvl="1"/>
            <a:r>
              <a:rPr lang="nl-BE" dirty="0"/>
              <a:t>Opdracht, boring, interpretatie, grondmonster, sondering, put, filter, watermonster, ….</a:t>
            </a:r>
          </a:p>
          <a:p>
            <a:pPr lvl="1"/>
            <a:r>
              <a:rPr lang="nl-BE" dirty="0">
                <a:solidFill>
                  <a:schemeClr val="accent3">
                    <a:lumMod val="75000"/>
                  </a:schemeClr>
                </a:solidFill>
              </a:rPr>
              <a:t>bodemlocatie, bodemsite, bodemmonster, …..</a:t>
            </a:r>
          </a:p>
        </p:txBody>
      </p:sp>
      <p:sp>
        <p:nvSpPr>
          <p:cNvPr id="6" name="Google Shape;242;g71eeb774cb_0_278">
            <a:extLst>
              <a:ext uri="{FF2B5EF4-FFF2-40B4-BE49-F238E27FC236}">
                <a16:creationId xmlns:a16="http://schemas.microsoft.com/office/drawing/2014/main" id="{1B0E1648-ECC2-44D4-A81C-A91B45991B6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800" b="1">
                <a:latin typeface="FlandersArtSans-Bold" panose="00000800000000000000" pitchFamily="2" charset="0"/>
              </a:rPr>
              <a:t>Huidige ontsluiting data DOV</a:t>
            </a:r>
          </a:p>
        </p:txBody>
      </p:sp>
      <p:sp>
        <p:nvSpPr>
          <p:cNvPr id="4" name="Rechthoek 1">
            <a:extLst>
              <a:ext uri="{FF2B5EF4-FFF2-40B4-BE49-F238E27FC236}">
                <a16:creationId xmlns:a16="http://schemas.microsoft.com/office/drawing/2014/main" id="{0B1CC03A-F94D-4543-8E7B-06CC7BF20A75}"/>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86187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F0DD-0E05-433B-A2D4-38EE0E0E868F}"/>
              </a:ext>
            </a:extLst>
          </p:cNvPr>
          <p:cNvPicPr>
            <a:picLocks noChangeAspect="1"/>
          </p:cNvPicPr>
          <p:nvPr/>
        </p:nvPicPr>
        <p:blipFill>
          <a:blip r:embed="rId2"/>
          <a:stretch>
            <a:fillRect/>
          </a:stretch>
        </p:blipFill>
        <p:spPr>
          <a:xfrm>
            <a:off x="2345922" y="1189500"/>
            <a:ext cx="4452155" cy="3120670"/>
          </a:xfrm>
          <a:prstGeom prst="rect">
            <a:avLst/>
          </a:prstGeom>
        </p:spPr>
      </p:pic>
      <p:sp>
        <p:nvSpPr>
          <p:cNvPr id="6" name="Google Shape;242;g71eeb774cb_0_278">
            <a:extLst>
              <a:ext uri="{FF2B5EF4-FFF2-40B4-BE49-F238E27FC236}">
                <a16:creationId xmlns:a16="http://schemas.microsoft.com/office/drawing/2014/main" id="{85173548-F5F4-451D-AA9D-D431B220B21E}"/>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JSON(-LD)</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648452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612E-AEC4-410B-8C00-744007DA3359}"/>
              </a:ext>
            </a:extLst>
          </p:cNvPr>
          <p:cNvPicPr>
            <a:picLocks noChangeAspect="1"/>
          </p:cNvPicPr>
          <p:nvPr/>
        </p:nvPicPr>
        <p:blipFill rotWithShape="1">
          <a:blip r:embed="rId2"/>
          <a:srcRect b="76427"/>
          <a:stretch/>
        </p:blipFill>
        <p:spPr>
          <a:xfrm>
            <a:off x="368489" y="1587519"/>
            <a:ext cx="8536510" cy="364111"/>
          </a:xfrm>
          <a:prstGeom prst="rect">
            <a:avLst/>
          </a:prstGeom>
        </p:spPr>
      </p:pic>
      <p:pic>
        <p:nvPicPr>
          <p:cNvPr id="4" name="Picture 3">
            <a:extLst>
              <a:ext uri="{FF2B5EF4-FFF2-40B4-BE49-F238E27FC236}">
                <a16:creationId xmlns:a16="http://schemas.microsoft.com/office/drawing/2014/main" id="{557E3EFB-74C4-4D45-AF92-73125B3D6CE2}"/>
              </a:ext>
            </a:extLst>
          </p:cNvPr>
          <p:cNvPicPr>
            <a:picLocks noChangeAspect="1"/>
          </p:cNvPicPr>
          <p:nvPr/>
        </p:nvPicPr>
        <p:blipFill rotWithShape="1">
          <a:blip r:embed="rId2"/>
          <a:srcRect t="49637" b="25623"/>
          <a:stretch/>
        </p:blipFill>
        <p:spPr>
          <a:xfrm>
            <a:off x="368489" y="1897036"/>
            <a:ext cx="8536510" cy="382137"/>
          </a:xfrm>
          <a:prstGeom prst="rect">
            <a:avLst/>
          </a:prstGeom>
        </p:spPr>
      </p:pic>
      <p:pic>
        <p:nvPicPr>
          <p:cNvPr id="5" name="Picture 4">
            <a:extLst>
              <a:ext uri="{FF2B5EF4-FFF2-40B4-BE49-F238E27FC236}">
                <a16:creationId xmlns:a16="http://schemas.microsoft.com/office/drawing/2014/main" id="{B6262DA7-7E83-498C-BB25-F7C5FA5E5BCE}"/>
              </a:ext>
            </a:extLst>
          </p:cNvPr>
          <p:cNvPicPr>
            <a:picLocks noChangeAspect="1"/>
          </p:cNvPicPr>
          <p:nvPr/>
        </p:nvPicPr>
        <p:blipFill rotWithShape="1">
          <a:blip r:embed="rId2"/>
          <a:srcRect t="24898" b="53013"/>
          <a:stretch/>
        </p:blipFill>
        <p:spPr>
          <a:xfrm>
            <a:off x="368489" y="2866031"/>
            <a:ext cx="8536510" cy="341195"/>
          </a:xfrm>
          <a:prstGeom prst="rect">
            <a:avLst/>
          </a:prstGeom>
        </p:spPr>
      </p:pic>
      <p:pic>
        <p:nvPicPr>
          <p:cNvPr id="6" name="Picture 5">
            <a:extLst>
              <a:ext uri="{FF2B5EF4-FFF2-40B4-BE49-F238E27FC236}">
                <a16:creationId xmlns:a16="http://schemas.microsoft.com/office/drawing/2014/main" id="{5C74E955-FCBE-4CCF-9976-46321169CBCE}"/>
              </a:ext>
            </a:extLst>
          </p:cNvPr>
          <p:cNvPicPr>
            <a:picLocks noChangeAspect="1"/>
          </p:cNvPicPr>
          <p:nvPr/>
        </p:nvPicPr>
        <p:blipFill rotWithShape="1">
          <a:blip r:embed="rId2"/>
          <a:srcRect t="78353"/>
          <a:stretch/>
        </p:blipFill>
        <p:spPr>
          <a:xfrm>
            <a:off x="368489" y="3193577"/>
            <a:ext cx="8536510" cy="334370"/>
          </a:xfrm>
          <a:prstGeom prst="rect">
            <a:avLst/>
          </a:prstGeom>
        </p:spPr>
      </p:pic>
      <p:sp>
        <p:nvSpPr>
          <p:cNvPr id="9" name="Google Shape;242;g71eeb774cb_0_278">
            <a:extLst>
              <a:ext uri="{FF2B5EF4-FFF2-40B4-BE49-F238E27FC236}">
                <a16:creationId xmlns:a16="http://schemas.microsoft.com/office/drawing/2014/main" id="{1AFA8BA5-A7DE-4CFC-B11B-D74656563110}"/>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HTML (RDFa)</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95033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F7C7C-76DE-4DDB-BB28-0B9FA8C6A495}"/>
              </a:ext>
            </a:extLst>
          </p:cNvPr>
          <p:cNvPicPr>
            <a:picLocks noChangeAspect="1"/>
          </p:cNvPicPr>
          <p:nvPr/>
        </p:nvPicPr>
        <p:blipFill>
          <a:blip r:embed="rId2"/>
          <a:stretch>
            <a:fillRect/>
          </a:stretch>
        </p:blipFill>
        <p:spPr>
          <a:xfrm>
            <a:off x="569793" y="1166884"/>
            <a:ext cx="5264149" cy="1404866"/>
          </a:xfrm>
          <a:prstGeom prst="rect">
            <a:avLst/>
          </a:prstGeom>
        </p:spPr>
      </p:pic>
      <p:pic>
        <p:nvPicPr>
          <p:cNvPr id="8" name="Picture 7">
            <a:extLst>
              <a:ext uri="{FF2B5EF4-FFF2-40B4-BE49-F238E27FC236}">
                <a16:creationId xmlns:a16="http://schemas.microsoft.com/office/drawing/2014/main" id="{EBF29546-DC58-43EE-B696-08D36E57EBE7}"/>
              </a:ext>
            </a:extLst>
          </p:cNvPr>
          <p:cNvPicPr>
            <a:picLocks noChangeAspect="1"/>
          </p:cNvPicPr>
          <p:nvPr/>
        </p:nvPicPr>
        <p:blipFill>
          <a:blip r:embed="rId3"/>
          <a:stretch>
            <a:fillRect/>
          </a:stretch>
        </p:blipFill>
        <p:spPr>
          <a:xfrm>
            <a:off x="2915860" y="2639434"/>
            <a:ext cx="5336609" cy="1459490"/>
          </a:xfrm>
          <a:prstGeom prst="rect">
            <a:avLst/>
          </a:prstGeom>
        </p:spPr>
      </p:pic>
      <p:sp>
        <p:nvSpPr>
          <p:cNvPr id="7" name="Google Shape;242;g71eeb774cb_0_278">
            <a:extLst>
              <a:ext uri="{FF2B5EF4-FFF2-40B4-BE49-F238E27FC236}">
                <a16:creationId xmlns:a16="http://schemas.microsoft.com/office/drawing/2014/main" id="{762C4CAE-0D52-45BD-850F-5BB4CD2A91D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RDF/XML</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2885695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E22A-4249-4C24-90DE-B8160F5912DC}"/>
              </a:ext>
            </a:extLst>
          </p:cNvPr>
          <p:cNvSpPr>
            <a:spLocks noGrp="1"/>
          </p:cNvSpPr>
          <p:nvPr>
            <p:ph type="title"/>
          </p:nvPr>
        </p:nvSpPr>
        <p:spPr>
          <a:xfrm>
            <a:off x="487296" y="125019"/>
            <a:ext cx="7416000" cy="837000"/>
          </a:xfrm>
        </p:spPr>
        <p:txBody>
          <a:bodyPr/>
          <a:lstStyle/>
          <a:p>
            <a:r>
              <a:rPr lang="nl-BE" sz="3200" dirty="0">
                <a:solidFill>
                  <a:schemeClr val="tx2">
                    <a:lumMod val="10000"/>
                  </a:schemeClr>
                </a:solidFill>
                <a:latin typeface="FlandersArtSans-Bold" panose="00000800000000000000" pitchFamily="2" charset="0"/>
              </a:rPr>
              <a:t>Relaties </a:t>
            </a:r>
            <a:r>
              <a:rPr lang="nl-BE" sz="3200">
                <a:solidFill>
                  <a:schemeClr val="tx2">
                    <a:lumMod val="10000"/>
                  </a:schemeClr>
                </a:solidFill>
                <a:latin typeface="FlandersArtSans-Bold" panose="00000800000000000000" pitchFamily="2" charset="0"/>
              </a:rPr>
              <a:t>tussen VOCs en APs</a:t>
            </a:r>
            <a:endParaRPr lang="nl-BE" sz="3200" dirty="0">
              <a:solidFill>
                <a:schemeClr val="tx2">
                  <a:lumMod val="10000"/>
                </a:schemeClr>
              </a:solidFill>
              <a:latin typeface="FlandersArtSans-Bold" panose="00000800000000000000" pitchFamily="2" charset="0"/>
            </a:endParaRPr>
          </a:p>
        </p:txBody>
      </p:sp>
      <p:grpSp>
        <p:nvGrpSpPr>
          <p:cNvPr id="4" name="Group 3">
            <a:extLst>
              <a:ext uri="{FF2B5EF4-FFF2-40B4-BE49-F238E27FC236}">
                <a16:creationId xmlns:a16="http://schemas.microsoft.com/office/drawing/2014/main" id="{8CCC29CF-1EA2-4F55-B382-0951D22A17D1}"/>
              </a:ext>
            </a:extLst>
          </p:cNvPr>
          <p:cNvGrpSpPr/>
          <p:nvPr/>
        </p:nvGrpSpPr>
        <p:grpSpPr>
          <a:xfrm>
            <a:off x="1669281" y="1019568"/>
            <a:ext cx="1687115" cy="1120885"/>
            <a:chOff x="871870" y="1095153"/>
            <a:chExt cx="3072719" cy="2041452"/>
          </a:xfrm>
        </p:grpSpPr>
        <p:sp>
          <p:nvSpPr>
            <p:cNvPr id="5" name="Oval 4">
              <a:extLst>
                <a:ext uri="{FF2B5EF4-FFF2-40B4-BE49-F238E27FC236}">
                  <a16:creationId xmlns:a16="http://schemas.microsoft.com/office/drawing/2014/main" id="{B9AFE8DB-D65B-417C-9C79-90312464A640}"/>
                </a:ext>
              </a:extLst>
            </p:cNvPr>
            <p:cNvSpPr/>
            <p:nvPr/>
          </p:nvSpPr>
          <p:spPr>
            <a:xfrm>
              <a:off x="1387549" y="1573619"/>
              <a:ext cx="457200" cy="45720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6" name="Oval 5">
              <a:extLst>
                <a:ext uri="{FF2B5EF4-FFF2-40B4-BE49-F238E27FC236}">
                  <a16:creationId xmlns:a16="http://schemas.microsoft.com/office/drawing/2014/main" id="{0963AD16-BA28-465A-A03D-9E6C3339B991}"/>
                </a:ext>
              </a:extLst>
            </p:cNvPr>
            <p:cNvSpPr/>
            <p:nvPr/>
          </p:nvSpPr>
          <p:spPr>
            <a:xfrm>
              <a:off x="2144232" y="1573619"/>
              <a:ext cx="291538" cy="29153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7" name="Oval 6">
              <a:extLst>
                <a:ext uri="{FF2B5EF4-FFF2-40B4-BE49-F238E27FC236}">
                  <a16:creationId xmlns:a16="http://schemas.microsoft.com/office/drawing/2014/main" id="{EB296332-8FD7-4FE1-96DD-D628335C46A5}"/>
                </a:ext>
              </a:extLst>
            </p:cNvPr>
            <p:cNvSpPr/>
            <p:nvPr/>
          </p:nvSpPr>
          <p:spPr>
            <a:xfrm>
              <a:off x="1933352" y="2069805"/>
              <a:ext cx="361507" cy="361507"/>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8" name="Oval 7">
              <a:extLst>
                <a:ext uri="{FF2B5EF4-FFF2-40B4-BE49-F238E27FC236}">
                  <a16:creationId xmlns:a16="http://schemas.microsoft.com/office/drawing/2014/main" id="{7E71EF64-FA77-43D3-B582-A5AD31E1DE4C}"/>
                </a:ext>
              </a:extLst>
            </p:cNvPr>
            <p:cNvSpPr/>
            <p:nvPr/>
          </p:nvSpPr>
          <p:spPr>
            <a:xfrm>
              <a:off x="2435770" y="2431312"/>
              <a:ext cx="294168" cy="29416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9" name="Oval 8">
              <a:extLst>
                <a:ext uri="{FF2B5EF4-FFF2-40B4-BE49-F238E27FC236}">
                  <a16:creationId xmlns:a16="http://schemas.microsoft.com/office/drawing/2014/main" id="{FA9D8F65-6058-49E7-9307-BAC17DB9AB10}"/>
                </a:ext>
              </a:extLst>
            </p:cNvPr>
            <p:cNvSpPr/>
            <p:nvPr/>
          </p:nvSpPr>
          <p:spPr>
            <a:xfrm>
              <a:off x="1291855" y="2295774"/>
              <a:ext cx="329610" cy="32961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0" name="Oval 9">
              <a:extLst>
                <a:ext uri="{FF2B5EF4-FFF2-40B4-BE49-F238E27FC236}">
                  <a16:creationId xmlns:a16="http://schemas.microsoft.com/office/drawing/2014/main" id="{2837EE02-BC1A-4AEE-AAA2-D4C199681032}"/>
                </a:ext>
              </a:extLst>
            </p:cNvPr>
            <p:cNvSpPr/>
            <p:nvPr/>
          </p:nvSpPr>
          <p:spPr>
            <a:xfrm>
              <a:off x="871870" y="1095153"/>
              <a:ext cx="3019646" cy="2041452"/>
            </a:xfrm>
            <a:prstGeom prst="ellipse">
              <a:avLst/>
            </a:prstGeom>
            <a:noFill/>
            <a:ln w="19050">
              <a:solidFill>
                <a:srgbClr val="996633"/>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dirty="0">
                <a:solidFill>
                  <a:srgbClr val="FFFFFF"/>
                </a:solidFill>
                <a:latin typeface="Calibri" panose="020F0502020204030204"/>
              </a:endParaRPr>
            </a:p>
          </p:txBody>
        </p:sp>
        <p:sp>
          <p:nvSpPr>
            <p:cNvPr id="11" name="TextBox 10">
              <a:extLst>
                <a:ext uri="{FF2B5EF4-FFF2-40B4-BE49-F238E27FC236}">
                  <a16:creationId xmlns:a16="http://schemas.microsoft.com/office/drawing/2014/main" id="{ED4A1F5D-3208-4774-B3A8-E8DABA877B56}"/>
                </a:ext>
              </a:extLst>
            </p:cNvPr>
            <p:cNvSpPr txBox="1"/>
            <p:nvPr/>
          </p:nvSpPr>
          <p:spPr>
            <a:xfrm>
              <a:off x="1433165" y="1179256"/>
              <a:ext cx="2511424" cy="476467"/>
            </a:xfrm>
            <a:prstGeom prst="rect">
              <a:avLst/>
            </a:prstGeom>
          </p:spPr>
          <p:txBody>
            <a:bodyPr wrap="square" rtlCol="0">
              <a:spAutoFit/>
            </a:bodyPr>
            <a:lstStyle/>
            <a:p>
              <a:pPr defTabSz="685676">
                <a:defRPr/>
              </a:pPr>
              <a:r>
                <a:rPr lang="nl-BE" sz="1100" dirty="0">
                  <a:solidFill>
                    <a:srgbClr val="373636"/>
                  </a:solidFill>
                  <a:latin typeface="Calibri" panose="020F0502020204030204"/>
                </a:rPr>
                <a:t>Vocabularium 1</a:t>
              </a:r>
            </a:p>
          </p:txBody>
        </p:sp>
      </p:grpSp>
      <p:grpSp>
        <p:nvGrpSpPr>
          <p:cNvPr id="12" name="Group 11">
            <a:extLst>
              <a:ext uri="{FF2B5EF4-FFF2-40B4-BE49-F238E27FC236}">
                <a16:creationId xmlns:a16="http://schemas.microsoft.com/office/drawing/2014/main" id="{A0CE4203-BCC7-44D1-9344-0F8D4C02D081}"/>
              </a:ext>
            </a:extLst>
          </p:cNvPr>
          <p:cNvGrpSpPr/>
          <p:nvPr/>
        </p:nvGrpSpPr>
        <p:grpSpPr>
          <a:xfrm>
            <a:off x="5134263" y="1183908"/>
            <a:ext cx="1712058" cy="1157448"/>
            <a:chOff x="871870" y="1095153"/>
            <a:chExt cx="3019646" cy="2041452"/>
          </a:xfrm>
        </p:grpSpPr>
        <p:sp>
          <p:nvSpPr>
            <p:cNvPr id="13" name="Oval 12">
              <a:extLst>
                <a:ext uri="{FF2B5EF4-FFF2-40B4-BE49-F238E27FC236}">
                  <a16:creationId xmlns:a16="http://schemas.microsoft.com/office/drawing/2014/main" id="{043E05D5-025C-458F-96A6-8B9637CBA970}"/>
                </a:ext>
              </a:extLst>
            </p:cNvPr>
            <p:cNvSpPr/>
            <p:nvPr/>
          </p:nvSpPr>
          <p:spPr>
            <a:xfrm>
              <a:off x="1387549" y="1573619"/>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4" name="Oval 13">
              <a:extLst>
                <a:ext uri="{FF2B5EF4-FFF2-40B4-BE49-F238E27FC236}">
                  <a16:creationId xmlns:a16="http://schemas.microsoft.com/office/drawing/2014/main" id="{9A7593E2-EDB3-4DAD-AFAB-F42B93EB9ECF}"/>
                </a:ext>
              </a:extLst>
            </p:cNvPr>
            <p:cNvSpPr/>
            <p:nvPr/>
          </p:nvSpPr>
          <p:spPr>
            <a:xfrm>
              <a:off x="2144232" y="1573619"/>
              <a:ext cx="291538" cy="291538"/>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5" name="Oval 14">
              <a:extLst>
                <a:ext uri="{FF2B5EF4-FFF2-40B4-BE49-F238E27FC236}">
                  <a16:creationId xmlns:a16="http://schemas.microsoft.com/office/drawing/2014/main" id="{1707A274-0B44-4728-A4B4-B818C4207520}"/>
                </a:ext>
              </a:extLst>
            </p:cNvPr>
            <p:cNvSpPr/>
            <p:nvPr/>
          </p:nvSpPr>
          <p:spPr>
            <a:xfrm>
              <a:off x="1933352" y="2069805"/>
              <a:ext cx="361507" cy="361507"/>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6" name="Oval 15">
              <a:extLst>
                <a:ext uri="{FF2B5EF4-FFF2-40B4-BE49-F238E27FC236}">
                  <a16:creationId xmlns:a16="http://schemas.microsoft.com/office/drawing/2014/main" id="{2D7C9484-1E4D-4BC9-B65F-98A93273AC0A}"/>
                </a:ext>
              </a:extLst>
            </p:cNvPr>
            <p:cNvSpPr/>
            <p:nvPr/>
          </p:nvSpPr>
          <p:spPr>
            <a:xfrm>
              <a:off x="2435770" y="2431312"/>
              <a:ext cx="294168" cy="294168"/>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7" name="Oval 16">
              <a:extLst>
                <a:ext uri="{FF2B5EF4-FFF2-40B4-BE49-F238E27FC236}">
                  <a16:creationId xmlns:a16="http://schemas.microsoft.com/office/drawing/2014/main" id="{B525125B-6D6E-4D31-9001-869A88D429BC}"/>
                </a:ext>
              </a:extLst>
            </p:cNvPr>
            <p:cNvSpPr/>
            <p:nvPr/>
          </p:nvSpPr>
          <p:spPr>
            <a:xfrm>
              <a:off x="1291855" y="2295774"/>
              <a:ext cx="329610" cy="32961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8" name="Oval 17">
              <a:extLst>
                <a:ext uri="{FF2B5EF4-FFF2-40B4-BE49-F238E27FC236}">
                  <a16:creationId xmlns:a16="http://schemas.microsoft.com/office/drawing/2014/main" id="{EF03A915-99B0-4F51-A603-DDF97A222E15}"/>
                </a:ext>
              </a:extLst>
            </p:cNvPr>
            <p:cNvSpPr/>
            <p:nvPr/>
          </p:nvSpPr>
          <p:spPr>
            <a:xfrm>
              <a:off x="871870" y="1095153"/>
              <a:ext cx="3019646" cy="2041452"/>
            </a:xfrm>
            <a:prstGeom prst="ellipse">
              <a:avLst/>
            </a:prstGeom>
            <a:noFill/>
            <a:ln w="19050">
              <a:solidFill>
                <a:srgbClr val="996633"/>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dirty="0">
                <a:solidFill>
                  <a:srgbClr val="FFFFFF"/>
                </a:solidFill>
                <a:latin typeface="Calibri" panose="020F0502020204030204"/>
              </a:endParaRPr>
            </a:p>
          </p:txBody>
        </p:sp>
        <p:sp>
          <p:nvSpPr>
            <p:cNvPr id="19" name="TextBox 18">
              <a:extLst>
                <a:ext uri="{FF2B5EF4-FFF2-40B4-BE49-F238E27FC236}">
                  <a16:creationId xmlns:a16="http://schemas.microsoft.com/office/drawing/2014/main" id="{4D310988-D5AF-4776-9E80-FD3E15375C18}"/>
                </a:ext>
              </a:extLst>
            </p:cNvPr>
            <p:cNvSpPr txBox="1"/>
            <p:nvPr/>
          </p:nvSpPr>
          <p:spPr>
            <a:xfrm>
              <a:off x="1467186" y="1156764"/>
              <a:ext cx="1911821" cy="461415"/>
            </a:xfrm>
            <a:prstGeom prst="rect">
              <a:avLst/>
            </a:prstGeom>
          </p:spPr>
          <p:txBody>
            <a:bodyPr wrap="none" rtlCol="0">
              <a:spAutoFit/>
            </a:bodyPr>
            <a:lstStyle/>
            <a:p>
              <a:pPr defTabSz="685676">
                <a:defRPr/>
              </a:pPr>
              <a:r>
                <a:rPr lang="nl-BE" sz="1100" dirty="0">
                  <a:solidFill>
                    <a:srgbClr val="373636"/>
                  </a:solidFill>
                  <a:latin typeface="Calibri" panose="020F0502020204030204"/>
                </a:rPr>
                <a:t>Vocabularium 2</a:t>
              </a:r>
            </a:p>
          </p:txBody>
        </p:sp>
      </p:grpSp>
      <p:grpSp>
        <p:nvGrpSpPr>
          <p:cNvPr id="20" name="Group 19">
            <a:extLst>
              <a:ext uri="{FF2B5EF4-FFF2-40B4-BE49-F238E27FC236}">
                <a16:creationId xmlns:a16="http://schemas.microsoft.com/office/drawing/2014/main" id="{6BCC30F7-951D-478C-B8EA-1FB825E160FD}"/>
              </a:ext>
            </a:extLst>
          </p:cNvPr>
          <p:cNvGrpSpPr/>
          <p:nvPr/>
        </p:nvGrpSpPr>
        <p:grpSpPr>
          <a:xfrm>
            <a:off x="1566973" y="2571750"/>
            <a:ext cx="3062177" cy="1885950"/>
            <a:chOff x="946298" y="3429000"/>
            <a:chExt cx="4082902" cy="2514600"/>
          </a:xfrm>
        </p:grpSpPr>
        <p:sp>
          <p:nvSpPr>
            <p:cNvPr id="21" name="Rectangle: Rounded Corners 20">
              <a:extLst>
                <a:ext uri="{FF2B5EF4-FFF2-40B4-BE49-F238E27FC236}">
                  <a16:creationId xmlns:a16="http://schemas.microsoft.com/office/drawing/2014/main" id="{90C2E3BD-192E-41C5-A97C-CCE857976942}"/>
                </a:ext>
              </a:extLst>
            </p:cNvPr>
            <p:cNvSpPr/>
            <p:nvPr/>
          </p:nvSpPr>
          <p:spPr>
            <a:xfrm>
              <a:off x="946298" y="3429000"/>
              <a:ext cx="4082902" cy="2514600"/>
            </a:xfrm>
            <a:prstGeom prst="roundRect">
              <a:avLst/>
            </a:prstGeom>
            <a:no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676">
                <a:defRPr/>
              </a:pPr>
              <a:endParaRPr lang="nl-BE" sz="1349">
                <a:solidFill>
                  <a:srgbClr val="FFFFFF"/>
                </a:solidFill>
                <a:latin typeface="Calibri" panose="020F0502020204030204"/>
              </a:endParaRPr>
            </a:p>
          </p:txBody>
        </p:sp>
        <p:grpSp>
          <p:nvGrpSpPr>
            <p:cNvPr id="22" name="Group 21">
              <a:extLst>
                <a:ext uri="{FF2B5EF4-FFF2-40B4-BE49-F238E27FC236}">
                  <a16:creationId xmlns:a16="http://schemas.microsoft.com/office/drawing/2014/main" id="{16711C70-0167-4915-8253-1F91756D6867}"/>
                </a:ext>
              </a:extLst>
            </p:cNvPr>
            <p:cNvGrpSpPr/>
            <p:nvPr/>
          </p:nvGrpSpPr>
          <p:grpSpPr>
            <a:xfrm>
              <a:off x="1516539" y="4156320"/>
              <a:ext cx="2832177" cy="1642101"/>
              <a:chOff x="1516539" y="4156320"/>
              <a:chExt cx="2832177" cy="1642101"/>
            </a:xfrm>
          </p:grpSpPr>
          <p:sp>
            <p:nvSpPr>
              <p:cNvPr id="23" name="Oval 22">
                <a:extLst>
                  <a:ext uri="{FF2B5EF4-FFF2-40B4-BE49-F238E27FC236}">
                    <a16:creationId xmlns:a16="http://schemas.microsoft.com/office/drawing/2014/main" id="{663904AB-1319-412B-A50E-04812AF10EB2}"/>
                  </a:ext>
                </a:extLst>
              </p:cNvPr>
              <p:cNvSpPr/>
              <p:nvPr/>
            </p:nvSpPr>
            <p:spPr>
              <a:xfrm>
                <a:off x="1516539" y="4246393"/>
                <a:ext cx="457200" cy="45720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4" name="Oval 23">
                <a:extLst>
                  <a:ext uri="{FF2B5EF4-FFF2-40B4-BE49-F238E27FC236}">
                    <a16:creationId xmlns:a16="http://schemas.microsoft.com/office/drawing/2014/main" id="{ABAF2A34-BE65-4871-945C-EDD5F27EDB94}"/>
                  </a:ext>
                </a:extLst>
              </p:cNvPr>
              <p:cNvSpPr/>
              <p:nvPr/>
            </p:nvSpPr>
            <p:spPr>
              <a:xfrm>
                <a:off x="2114105" y="4642426"/>
                <a:ext cx="291538" cy="29153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5" name="Oval 24">
                <a:extLst>
                  <a:ext uri="{FF2B5EF4-FFF2-40B4-BE49-F238E27FC236}">
                    <a16:creationId xmlns:a16="http://schemas.microsoft.com/office/drawing/2014/main" id="{F0136829-D248-40A0-8ECB-13E9E1CC84DC}"/>
                  </a:ext>
                </a:extLst>
              </p:cNvPr>
              <p:cNvSpPr/>
              <p:nvPr/>
            </p:nvSpPr>
            <p:spPr>
              <a:xfrm>
                <a:off x="1804901" y="4926877"/>
                <a:ext cx="294168" cy="29416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6" name="Oval 25">
                <a:extLst>
                  <a:ext uri="{FF2B5EF4-FFF2-40B4-BE49-F238E27FC236}">
                    <a16:creationId xmlns:a16="http://schemas.microsoft.com/office/drawing/2014/main" id="{A1B9CB71-F7F7-40F9-805F-C255F8C7236F}"/>
                  </a:ext>
                </a:extLst>
              </p:cNvPr>
              <p:cNvSpPr/>
              <p:nvPr/>
            </p:nvSpPr>
            <p:spPr>
              <a:xfrm>
                <a:off x="2798426" y="4321125"/>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7" name="Oval 26">
                <a:extLst>
                  <a:ext uri="{FF2B5EF4-FFF2-40B4-BE49-F238E27FC236}">
                    <a16:creationId xmlns:a16="http://schemas.microsoft.com/office/drawing/2014/main" id="{EDBD16BC-7ADA-42D1-8D5C-E3647C0BAFC1}"/>
                  </a:ext>
                </a:extLst>
              </p:cNvPr>
              <p:cNvSpPr/>
              <p:nvPr/>
            </p:nvSpPr>
            <p:spPr>
              <a:xfrm>
                <a:off x="2050309" y="4156320"/>
                <a:ext cx="329610" cy="32961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8" name="Oval 27">
                <a:extLst>
                  <a:ext uri="{FF2B5EF4-FFF2-40B4-BE49-F238E27FC236}">
                    <a16:creationId xmlns:a16="http://schemas.microsoft.com/office/drawing/2014/main" id="{AA76AD52-6D5E-435D-8B9A-29B21CEF3C3D}"/>
                  </a:ext>
                </a:extLst>
              </p:cNvPr>
              <p:cNvSpPr/>
              <p:nvPr/>
            </p:nvSpPr>
            <p:spPr>
              <a:xfrm>
                <a:off x="3891516" y="4321125"/>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dirty="0">
                  <a:solidFill>
                    <a:srgbClr val="FFFFFF"/>
                  </a:solidFill>
                  <a:latin typeface="Calibri" panose="020F0502020204030204"/>
                </a:endParaRPr>
              </a:p>
            </p:txBody>
          </p:sp>
          <p:sp>
            <p:nvSpPr>
              <p:cNvPr id="29" name="Oval 28">
                <a:extLst>
                  <a:ext uri="{FF2B5EF4-FFF2-40B4-BE49-F238E27FC236}">
                    <a16:creationId xmlns:a16="http://schemas.microsoft.com/office/drawing/2014/main" id="{0598753C-C5AE-4A77-8ECB-0A98846EFC76}"/>
                  </a:ext>
                </a:extLst>
              </p:cNvPr>
              <p:cNvSpPr/>
              <p:nvPr/>
            </p:nvSpPr>
            <p:spPr>
              <a:xfrm>
                <a:off x="3408766" y="4394790"/>
                <a:ext cx="329610" cy="32961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cxnSp>
            <p:nvCxnSpPr>
              <p:cNvPr id="30" name="Straight Connector 29">
                <a:extLst>
                  <a:ext uri="{FF2B5EF4-FFF2-40B4-BE49-F238E27FC236}">
                    <a16:creationId xmlns:a16="http://schemas.microsoft.com/office/drawing/2014/main" id="{EC2D250C-5ABA-4AC1-95AD-91919EA600B3}"/>
                  </a:ext>
                </a:extLst>
              </p:cNvPr>
              <p:cNvCxnSpPr>
                <a:stCxn id="23" idx="6"/>
                <a:endCxn id="27" idx="2"/>
              </p:cNvCxnSpPr>
              <p:nvPr/>
            </p:nvCxnSpPr>
            <p:spPr>
              <a:xfrm flipV="1">
                <a:off x="1973739" y="4321125"/>
                <a:ext cx="76570" cy="153868"/>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8D4ECE6-68CF-46A4-802B-2422A5EEF89C}"/>
                  </a:ext>
                </a:extLst>
              </p:cNvPr>
              <p:cNvCxnSpPr>
                <a:stCxn id="23" idx="5"/>
                <a:endCxn id="24" idx="2"/>
              </p:cNvCxnSpPr>
              <p:nvPr/>
            </p:nvCxnSpPr>
            <p:spPr>
              <a:xfrm>
                <a:off x="1906784" y="4636638"/>
                <a:ext cx="207321" cy="151557"/>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ED5F2BB-8FAE-4128-97F1-50A81D1BF15B}"/>
                  </a:ext>
                </a:extLst>
              </p:cNvPr>
              <p:cNvCxnSpPr>
                <a:stCxn id="23" idx="4"/>
                <a:endCxn id="25" idx="1"/>
              </p:cNvCxnSpPr>
              <p:nvPr/>
            </p:nvCxnSpPr>
            <p:spPr>
              <a:xfrm>
                <a:off x="1745139" y="4703593"/>
                <a:ext cx="102842" cy="266364"/>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D29377A-A4D1-4B2B-9F24-0743403A3FE7}"/>
                  </a:ext>
                </a:extLst>
              </p:cNvPr>
              <p:cNvCxnSpPr>
                <a:stCxn id="27" idx="5"/>
                <a:endCxn id="26" idx="2"/>
              </p:cNvCxnSpPr>
              <p:nvPr/>
            </p:nvCxnSpPr>
            <p:spPr>
              <a:xfrm>
                <a:off x="2331649" y="4437660"/>
                <a:ext cx="466777" cy="112065"/>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68A896D6-1073-4974-99C0-ED855F10C47E}"/>
                  </a:ext>
                </a:extLst>
              </p:cNvPr>
              <p:cNvCxnSpPr>
                <a:cxnSpLocks/>
                <a:stCxn id="26" idx="6"/>
                <a:endCxn id="29" idx="2"/>
              </p:cNvCxnSpPr>
              <p:nvPr/>
            </p:nvCxnSpPr>
            <p:spPr>
              <a:xfrm>
                <a:off x="3255626" y="4549725"/>
                <a:ext cx="153140" cy="987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1F23234-D481-46A6-B5B9-5A0FB89FF675}"/>
                  </a:ext>
                </a:extLst>
              </p:cNvPr>
              <p:cNvCxnSpPr>
                <a:stCxn id="29" idx="6"/>
              </p:cNvCxnSpPr>
              <p:nvPr/>
            </p:nvCxnSpPr>
            <p:spPr>
              <a:xfrm flipV="1">
                <a:off x="3738376" y="4549725"/>
                <a:ext cx="201571" cy="987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AA6D6B8D-DF02-4999-B817-43AC5D27ABF4}"/>
                  </a:ext>
                </a:extLst>
              </p:cNvPr>
              <p:cNvSpPr txBox="1"/>
              <p:nvPr/>
            </p:nvSpPr>
            <p:spPr>
              <a:xfrm>
                <a:off x="2029958" y="5398482"/>
                <a:ext cx="1853498" cy="399939"/>
              </a:xfrm>
              <a:prstGeom prst="rect">
                <a:avLst/>
              </a:prstGeom>
            </p:spPr>
            <p:txBody>
              <a:bodyPr wrap="none" rtlCol="0">
                <a:spAutoFit/>
              </a:bodyPr>
              <a:lstStyle/>
              <a:p>
                <a:pPr defTabSz="685676">
                  <a:defRPr/>
                </a:pPr>
                <a:r>
                  <a:rPr lang="nl-BE" sz="1349">
                    <a:solidFill>
                      <a:srgbClr val="373636"/>
                    </a:solidFill>
                    <a:latin typeface="Calibri" panose="020F0502020204030204"/>
                  </a:rPr>
                  <a:t>Applicatieprofiel</a:t>
                </a:r>
                <a:endParaRPr lang="nl-BE" sz="1349" dirty="0">
                  <a:solidFill>
                    <a:srgbClr val="373636"/>
                  </a:solidFill>
                  <a:latin typeface="Calibri" panose="020F0502020204030204"/>
                </a:endParaRPr>
              </a:p>
            </p:txBody>
          </p:sp>
        </p:grpSp>
      </p:grpSp>
      <p:cxnSp>
        <p:nvCxnSpPr>
          <p:cNvPr id="37" name="Straight Arrow Connector 36">
            <a:extLst>
              <a:ext uri="{FF2B5EF4-FFF2-40B4-BE49-F238E27FC236}">
                <a16:creationId xmlns:a16="http://schemas.microsoft.com/office/drawing/2014/main" id="{D85D0189-30DD-4EA3-B399-37EEA74E095C}"/>
              </a:ext>
            </a:extLst>
          </p:cNvPr>
          <p:cNvCxnSpPr>
            <a:stCxn id="10" idx="4"/>
            <a:endCxn id="21" idx="0"/>
          </p:cNvCxnSpPr>
          <p:nvPr/>
        </p:nvCxnSpPr>
        <p:spPr>
          <a:xfrm>
            <a:off x="2498269" y="2140453"/>
            <a:ext cx="599793" cy="431297"/>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5AD32B19-072B-41AF-8C9A-4E021511862E}"/>
              </a:ext>
            </a:extLst>
          </p:cNvPr>
          <p:cNvCxnSpPr>
            <a:stCxn id="18" idx="3"/>
            <a:endCxn id="21" idx="0"/>
          </p:cNvCxnSpPr>
          <p:nvPr/>
        </p:nvCxnSpPr>
        <p:spPr>
          <a:xfrm flipH="1">
            <a:off x="3098062" y="2171852"/>
            <a:ext cx="2286926" cy="399898"/>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A445C086-3794-4A42-8138-5015E43EC932}"/>
              </a:ext>
            </a:extLst>
          </p:cNvPr>
          <p:cNvCxnSpPr>
            <a:cxnSpLocks/>
            <a:stCxn id="10" idx="5"/>
            <a:endCxn id="66" idx="0"/>
          </p:cNvCxnSpPr>
          <p:nvPr/>
        </p:nvCxnSpPr>
        <p:spPr>
          <a:xfrm>
            <a:off x="3084451" y="1976303"/>
            <a:ext cx="3397917" cy="608417"/>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3856A18D-7072-465B-82D0-D2D119281D44}"/>
              </a:ext>
            </a:extLst>
          </p:cNvPr>
          <p:cNvCxnSpPr>
            <a:stCxn id="18" idx="5"/>
            <a:endCxn id="66" idx="0"/>
          </p:cNvCxnSpPr>
          <p:nvPr/>
        </p:nvCxnSpPr>
        <p:spPr>
          <a:xfrm flipH="1">
            <a:off x="6482368" y="2171852"/>
            <a:ext cx="113228" cy="412868"/>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767A037D-8959-465A-834E-7F86EDF43195}"/>
              </a:ext>
            </a:extLst>
          </p:cNvPr>
          <p:cNvCxnSpPr>
            <a:cxnSpLocks/>
            <a:stCxn id="28" idx="4"/>
          </p:cNvCxnSpPr>
          <p:nvPr/>
        </p:nvCxnSpPr>
        <p:spPr>
          <a:xfrm>
            <a:off x="3947337" y="3583744"/>
            <a:ext cx="681813" cy="886926"/>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C5C08BB3-D414-4979-82ED-ACC79C97D348}"/>
              </a:ext>
            </a:extLst>
          </p:cNvPr>
          <p:cNvCxnSpPr>
            <a:cxnSpLocks/>
            <a:stCxn id="58" idx="4"/>
          </p:cNvCxnSpPr>
          <p:nvPr/>
        </p:nvCxnSpPr>
        <p:spPr>
          <a:xfrm flipH="1">
            <a:off x="4897505" y="3596714"/>
            <a:ext cx="2434138" cy="873956"/>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grpSp>
        <p:nvGrpSpPr>
          <p:cNvPr id="44" name="Group 43">
            <a:extLst>
              <a:ext uri="{FF2B5EF4-FFF2-40B4-BE49-F238E27FC236}">
                <a16:creationId xmlns:a16="http://schemas.microsoft.com/office/drawing/2014/main" id="{C96BAB58-35E7-427E-825A-63AF9BD8CAA5}"/>
              </a:ext>
            </a:extLst>
          </p:cNvPr>
          <p:cNvGrpSpPr/>
          <p:nvPr/>
        </p:nvGrpSpPr>
        <p:grpSpPr>
          <a:xfrm>
            <a:off x="4680894" y="4365949"/>
            <a:ext cx="1005645" cy="628135"/>
            <a:chOff x="5098183" y="5821264"/>
            <a:chExt cx="1340858" cy="837513"/>
          </a:xfrm>
        </p:grpSpPr>
        <p:sp>
          <p:nvSpPr>
            <p:cNvPr id="45" name="Oval 44">
              <a:extLst>
                <a:ext uri="{FF2B5EF4-FFF2-40B4-BE49-F238E27FC236}">
                  <a16:creationId xmlns:a16="http://schemas.microsoft.com/office/drawing/2014/main" id="{2154F954-3AFC-4805-94FF-B77018CCE02C}"/>
                </a:ext>
              </a:extLst>
            </p:cNvPr>
            <p:cNvSpPr/>
            <p:nvPr/>
          </p:nvSpPr>
          <p:spPr>
            <a:xfrm>
              <a:off x="5098183" y="5821264"/>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46" name="Oval 45">
              <a:extLst>
                <a:ext uri="{FF2B5EF4-FFF2-40B4-BE49-F238E27FC236}">
                  <a16:creationId xmlns:a16="http://schemas.microsoft.com/office/drawing/2014/main" id="{C4C46AC4-F48F-4EC9-A64A-940589223E62}"/>
                </a:ext>
              </a:extLst>
            </p:cNvPr>
            <p:cNvSpPr/>
            <p:nvPr/>
          </p:nvSpPr>
          <p:spPr>
            <a:xfrm>
              <a:off x="5098183" y="6011885"/>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47" name="Oval 46">
              <a:extLst>
                <a:ext uri="{FF2B5EF4-FFF2-40B4-BE49-F238E27FC236}">
                  <a16:creationId xmlns:a16="http://schemas.microsoft.com/office/drawing/2014/main" id="{7E7978D5-4143-424E-BB77-022AA46A01E6}"/>
                </a:ext>
              </a:extLst>
            </p:cNvPr>
            <p:cNvSpPr/>
            <p:nvPr/>
          </p:nvSpPr>
          <p:spPr>
            <a:xfrm>
              <a:off x="5277286" y="6110693"/>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48" name="Oval 47">
              <a:extLst>
                <a:ext uri="{FF2B5EF4-FFF2-40B4-BE49-F238E27FC236}">
                  <a16:creationId xmlns:a16="http://schemas.microsoft.com/office/drawing/2014/main" id="{B1F5A723-0D88-4C9C-B8E2-359F619EDEDB}"/>
                </a:ext>
              </a:extLst>
            </p:cNvPr>
            <p:cNvSpPr/>
            <p:nvPr/>
          </p:nvSpPr>
          <p:spPr>
            <a:xfrm>
              <a:off x="5098183" y="6235044"/>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49" name="Oval 48">
              <a:extLst>
                <a:ext uri="{FF2B5EF4-FFF2-40B4-BE49-F238E27FC236}">
                  <a16:creationId xmlns:a16="http://schemas.microsoft.com/office/drawing/2014/main" id="{E9E22BA9-64E7-4A08-B54A-6B69C2521104}"/>
                </a:ext>
              </a:extLst>
            </p:cNvPr>
            <p:cNvSpPr/>
            <p:nvPr/>
          </p:nvSpPr>
          <p:spPr>
            <a:xfrm>
              <a:off x="5247368" y="6349828"/>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0" name="Oval 49">
              <a:extLst>
                <a:ext uri="{FF2B5EF4-FFF2-40B4-BE49-F238E27FC236}">
                  <a16:creationId xmlns:a16="http://schemas.microsoft.com/office/drawing/2014/main" id="{41135F3B-B619-482F-8C5A-D9E6890CB50F}"/>
                </a:ext>
              </a:extLst>
            </p:cNvPr>
            <p:cNvSpPr/>
            <p:nvPr/>
          </p:nvSpPr>
          <p:spPr>
            <a:xfrm>
              <a:off x="5253954" y="6519148"/>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1" name="TextBox 50">
              <a:extLst>
                <a:ext uri="{FF2B5EF4-FFF2-40B4-BE49-F238E27FC236}">
                  <a16:creationId xmlns:a16="http://schemas.microsoft.com/office/drawing/2014/main" id="{320CE286-0D0E-4B39-916F-D1F5A05952D7}"/>
                </a:ext>
              </a:extLst>
            </p:cNvPr>
            <p:cNvSpPr txBox="1"/>
            <p:nvPr/>
          </p:nvSpPr>
          <p:spPr>
            <a:xfrm>
              <a:off x="5406281" y="6211703"/>
              <a:ext cx="1032760" cy="399939"/>
            </a:xfrm>
            <a:prstGeom prst="rect">
              <a:avLst/>
            </a:prstGeom>
          </p:spPr>
          <p:txBody>
            <a:bodyPr wrap="none" rtlCol="0">
              <a:spAutoFit/>
            </a:bodyPr>
            <a:lstStyle/>
            <a:p>
              <a:pPr defTabSz="685676">
                <a:defRPr/>
              </a:pPr>
              <a:r>
                <a:rPr lang="nl-BE" sz="1349" dirty="0">
                  <a:solidFill>
                    <a:srgbClr val="373636"/>
                  </a:solidFill>
                  <a:latin typeface="Calibri" panose="020F0502020204030204"/>
                </a:rPr>
                <a:t>codelijst</a:t>
              </a:r>
            </a:p>
          </p:txBody>
        </p:sp>
      </p:grpSp>
      <p:grpSp>
        <p:nvGrpSpPr>
          <p:cNvPr id="52" name="Group 51">
            <a:extLst>
              <a:ext uri="{FF2B5EF4-FFF2-40B4-BE49-F238E27FC236}">
                <a16:creationId xmlns:a16="http://schemas.microsoft.com/office/drawing/2014/main" id="{695C4A72-4C35-432A-998B-80BF1DD7C4A5}"/>
              </a:ext>
            </a:extLst>
          </p:cNvPr>
          <p:cNvGrpSpPr/>
          <p:nvPr/>
        </p:nvGrpSpPr>
        <p:grpSpPr>
          <a:xfrm>
            <a:off x="4951279" y="2584720"/>
            <a:ext cx="3062177" cy="1885950"/>
            <a:chOff x="5458705" y="3446293"/>
            <a:chExt cx="4082902" cy="2514600"/>
          </a:xfrm>
        </p:grpSpPr>
        <p:sp>
          <p:nvSpPr>
            <p:cNvPr id="53" name="Oval 52">
              <a:extLst>
                <a:ext uri="{FF2B5EF4-FFF2-40B4-BE49-F238E27FC236}">
                  <a16:creationId xmlns:a16="http://schemas.microsoft.com/office/drawing/2014/main" id="{B77E41B5-F9BA-4070-B9FA-881FE45F01AE}"/>
                </a:ext>
              </a:extLst>
            </p:cNvPr>
            <p:cNvSpPr/>
            <p:nvPr/>
          </p:nvSpPr>
          <p:spPr>
            <a:xfrm>
              <a:off x="6028946" y="4263686"/>
              <a:ext cx="457200" cy="45720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4" name="Oval 53">
              <a:extLst>
                <a:ext uri="{FF2B5EF4-FFF2-40B4-BE49-F238E27FC236}">
                  <a16:creationId xmlns:a16="http://schemas.microsoft.com/office/drawing/2014/main" id="{F27AAA22-52D4-41E8-97A7-82254AAE7072}"/>
                </a:ext>
              </a:extLst>
            </p:cNvPr>
            <p:cNvSpPr/>
            <p:nvPr/>
          </p:nvSpPr>
          <p:spPr>
            <a:xfrm>
              <a:off x="6626512" y="4659719"/>
              <a:ext cx="291538" cy="29153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5" name="Oval 54">
              <a:extLst>
                <a:ext uri="{FF2B5EF4-FFF2-40B4-BE49-F238E27FC236}">
                  <a16:creationId xmlns:a16="http://schemas.microsoft.com/office/drawing/2014/main" id="{C6DEE103-AAF8-4FC9-B746-8F88152C4C3F}"/>
                </a:ext>
              </a:extLst>
            </p:cNvPr>
            <p:cNvSpPr/>
            <p:nvPr/>
          </p:nvSpPr>
          <p:spPr>
            <a:xfrm>
              <a:off x="6317308" y="4944170"/>
              <a:ext cx="294168" cy="29416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6" name="Oval 55">
              <a:extLst>
                <a:ext uri="{FF2B5EF4-FFF2-40B4-BE49-F238E27FC236}">
                  <a16:creationId xmlns:a16="http://schemas.microsoft.com/office/drawing/2014/main" id="{4BBEF54B-1226-429C-8D8D-9CBD014CD448}"/>
                </a:ext>
              </a:extLst>
            </p:cNvPr>
            <p:cNvSpPr/>
            <p:nvPr/>
          </p:nvSpPr>
          <p:spPr>
            <a:xfrm>
              <a:off x="7310833" y="4338418"/>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7" name="Oval 56">
              <a:extLst>
                <a:ext uri="{FF2B5EF4-FFF2-40B4-BE49-F238E27FC236}">
                  <a16:creationId xmlns:a16="http://schemas.microsoft.com/office/drawing/2014/main" id="{F293669F-82D7-41A3-A11E-E7F8DC921E4E}"/>
                </a:ext>
              </a:extLst>
            </p:cNvPr>
            <p:cNvSpPr/>
            <p:nvPr/>
          </p:nvSpPr>
          <p:spPr>
            <a:xfrm>
              <a:off x="6562716" y="4173613"/>
              <a:ext cx="329610" cy="32961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8" name="Oval 57">
              <a:extLst>
                <a:ext uri="{FF2B5EF4-FFF2-40B4-BE49-F238E27FC236}">
                  <a16:creationId xmlns:a16="http://schemas.microsoft.com/office/drawing/2014/main" id="{C3A87A67-3438-4F04-AE4E-514E1864E868}"/>
                </a:ext>
              </a:extLst>
            </p:cNvPr>
            <p:cNvSpPr/>
            <p:nvPr/>
          </p:nvSpPr>
          <p:spPr>
            <a:xfrm>
              <a:off x="8403923" y="4338418"/>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dirty="0">
                <a:solidFill>
                  <a:srgbClr val="FFFFFF"/>
                </a:solidFill>
                <a:latin typeface="Calibri" panose="020F0502020204030204"/>
              </a:endParaRPr>
            </a:p>
          </p:txBody>
        </p:sp>
        <p:sp>
          <p:nvSpPr>
            <p:cNvPr id="59" name="Oval 58">
              <a:extLst>
                <a:ext uri="{FF2B5EF4-FFF2-40B4-BE49-F238E27FC236}">
                  <a16:creationId xmlns:a16="http://schemas.microsoft.com/office/drawing/2014/main" id="{270EBF65-5BE0-4CBE-A54F-DAA242D01E6F}"/>
                </a:ext>
              </a:extLst>
            </p:cNvPr>
            <p:cNvSpPr/>
            <p:nvPr/>
          </p:nvSpPr>
          <p:spPr>
            <a:xfrm>
              <a:off x="7921173" y="4412083"/>
              <a:ext cx="329610" cy="32961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cxnSp>
          <p:nvCxnSpPr>
            <p:cNvPr id="60" name="Straight Connector 59">
              <a:extLst>
                <a:ext uri="{FF2B5EF4-FFF2-40B4-BE49-F238E27FC236}">
                  <a16:creationId xmlns:a16="http://schemas.microsoft.com/office/drawing/2014/main" id="{3D938FFB-055B-405F-B1E4-50CDC9BF5A7E}"/>
                </a:ext>
              </a:extLst>
            </p:cNvPr>
            <p:cNvCxnSpPr>
              <a:stCxn id="53" idx="6"/>
              <a:endCxn id="57" idx="2"/>
            </p:cNvCxnSpPr>
            <p:nvPr/>
          </p:nvCxnSpPr>
          <p:spPr>
            <a:xfrm flipV="1">
              <a:off x="6486146" y="4338418"/>
              <a:ext cx="76570" cy="153868"/>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D1AD1C0C-3C4E-4811-8751-2DB1FA2BE837}"/>
                </a:ext>
              </a:extLst>
            </p:cNvPr>
            <p:cNvCxnSpPr>
              <a:stCxn id="53" idx="5"/>
              <a:endCxn id="54" idx="2"/>
            </p:cNvCxnSpPr>
            <p:nvPr/>
          </p:nvCxnSpPr>
          <p:spPr>
            <a:xfrm>
              <a:off x="6419191" y="4653931"/>
              <a:ext cx="207321" cy="151557"/>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425C7F7-2CCA-4AB6-9B46-FE187A232372}"/>
                </a:ext>
              </a:extLst>
            </p:cNvPr>
            <p:cNvCxnSpPr>
              <a:stCxn id="53" idx="4"/>
              <a:endCxn id="55" idx="1"/>
            </p:cNvCxnSpPr>
            <p:nvPr/>
          </p:nvCxnSpPr>
          <p:spPr>
            <a:xfrm>
              <a:off x="6257546" y="4720886"/>
              <a:ext cx="102842" cy="266364"/>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47BAA130-6A43-4E88-B4BE-2347057A7A3E}"/>
                </a:ext>
              </a:extLst>
            </p:cNvPr>
            <p:cNvCxnSpPr>
              <a:stCxn id="57" idx="5"/>
              <a:endCxn id="56" idx="2"/>
            </p:cNvCxnSpPr>
            <p:nvPr/>
          </p:nvCxnSpPr>
          <p:spPr>
            <a:xfrm>
              <a:off x="6844056" y="4454953"/>
              <a:ext cx="466777" cy="112065"/>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750BEF4A-3CE2-46EA-BE2D-A8BFFC49D1DE}"/>
                </a:ext>
              </a:extLst>
            </p:cNvPr>
            <p:cNvCxnSpPr>
              <a:cxnSpLocks/>
              <a:stCxn id="56" idx="6"/>
              <a:endCxn id="59" idx="2"/>
            </p:cNvCxnSpPr>
            <p:nvPr/>
          </p:nvCxnSpPr>
          <p:spPr>
            <a:xfrm>
              <a:off x="7768033" y="4567018"/>
              <a:ext cx="153140" cy="9870"/>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97B30E5-9F66-43A4-AFB4-FF043B633CE5}"/>
                </a:ext>
              </a:extLst>
            </p:cNvPr>
            <p:cNvCxnSpPr>
              <a:stCxn id="59" idx="6"/>
            </p:cNvCxnSpPr>
            <p:nvPr/>
          </p:nvCxnSpPr>
          <p:spPr>
            <a:xfrm flipV="1">
              <a:off x="8250783" y="4567018"/>
              <a:ext cx="201571" cy="9870"/>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sp>
          <p:nvSpPr>
            <p:cNvPr id="66" name="Rectangle: Rounded Corners 65">
              <a:extLst>
                <a:ext uri="{FF2B5EF4-FFF2-40B4-BE49-F238E27FC236}">
                  <a16:creationId xmlns:a16="http://schemas.microsoft.com/office/drawing/2014/main" id="{92E74651-D427-429F-86FA-29EAD6EAD5BE}"/>
                </a:ext>
              </a:extLst>
            </p:cNvPr>
            <p:cNvSpPr/>
            <p:nvPr/>
          </p:nvSpPr>
          <p:spPr>
            <a:xfrm>
              <a:off x="5458705" y="3446293"/>
              <a:ext cx="4082902" cy="2514600"/>
            </a:xfrm>
            <a:prstGeom prst="roundRect">
              <a:avLst/>
            </a:prstGeom>
            <a:noFill/>
            <a:ln>
              <a:solidFill>
                <a:srgbClr val="7030A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67" name="TextBox 66">
              <a:extLst>
                <a:ext uri="{FF2B5EF4-FFF2-40B4-BE49-F238E27FC236}">
                  <a16:creationId xmlns:a16="http://schemas.microsoft.com/office/drawing/2014/main" id="{AD40B475-475E-4343-90FD-F3EB233FFEE3}"/>
                </a:ext>
              </a:extLst>
            </p:cNvPr>
            <p:cNvSpPr txBox="1"/>
            <p:nvPr/>
          </p:nvSpPr>
          <p:spPr>
            <a:xfrm>
              <a:off x="6542365" y="5415776"/>
              <a:ext cx="2280966" cy="399939"/>
            </a:xfrm>
            <a:prstGeom prst="rect">
              <a:avLst/>
            </a:prstGeom>
          </p:spPr>
          <p:txBody>
            <a:bodyPr wrap="none" rtlCol="0">
              <a:spAutoFit/>
            </a:bodyPr>
            <a:lstStyle/>
            <a:p>
              <a:pPr defTabSz="685676">
                <a:defRPr/>
              </a:pPr>
              <a:r>
                <a:rPr lang="nl-BE" sz="1349">
                  <a:solidFill>
                    <a:srgbClr val="373636"/>
                  </a:solidFill>
                  <a:latin typeface="Calibri" panose="020F0502020204030204"/>
                </a:rPr>
                <a:t>Implementatiemodel</a:t>
              </a:r>
              <a:endParaRPr lang="nl-BE" sz="1349" dirty="0">
                <a:solidFill>
                  <a:srgbClr val="373636"/>
                </a:solidFill>
                <a:latin typeface="Calibri" panose="020F0502020204030204"/>
              </a:endParaRPr>
            </a:p>
          </p:txBody>
        </p:sp>
        <p:sp>
          <p:nvSpPr>
            <p:cNvPr id="68" name="Oval 67">
              <a:extLst>
                <a:ext uri="{FF2B5EF4-FFF2-40B4-BE49-F238E27FC236}">
                  <a16:creationId xmlns:a16="http://schemas.microsoft.com/office/drawing/2014/main" id="{914E972A-FB33-41F4-8CB2-39679B8CF153}"/>
                </a:ext>
              </a:extLst>
            </p:cNvPr>
            <p:cNvSpPr/>
            <p:nvPr/>
          </p:nvSpPr>
          <p:spPr>
            <a:xfrm>
              <a:off x="8714039" y="4840166"/>
              <a:ext cx="294168" cy="294168"/>
            </a:xfrm>
            <a:prstGeom prst="ellipse">
              <a:avLst/>
            </a:prstGeom>
            <a:solidFill>
              <a:srgbClr val="7030A0"/>
            </a:solidFill>
            <a:ln>
              <a:solidFill>
                <a:srgbClr val="7030A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69" name="Oval 68">
              <a:extLst>
                <a:ext uri="{FF2B5EF4-FFF2-40B4-BE49-F238E27FC236}">
                  <a16:creationId xmlns:a16="http://schemas.microsoft.com/office/drawing/2014/main" id="{447340FD-AB2A-4D3A-AF68-2071769E60A5}"/>
                </a:ext>
              </a:extLst>
            </p:cNvPr>
            <p:cNvSpPr/>
            <p:nvPr/>
          </p:nvSpPr>
          <p:spPr>
            <a:xfrm>
              <a:off x="7080459" y="4912153"/>
              <a:ext cx="294168" cy="294168"/>
            </a:xfrm>
            <a:prstGeom prst="ellipse">
              <a:avLst/>
            </a:prstGeom>
            <a:solidFill>
              <a:srgbClr val="7030A0"/>
            </a:solidFill>
            <a:ln>
              <a:solidFill>
                <a:srgbClr val="7030A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cxnSp>
          <p:nvCxnSpPr>
            <p:cNvPr id="70" name="Straight Connector 69">
              <a:extLst>
                <a:ext uri="{FF2B5EF4-FFF2-40B4-BE49-F238E27FC236}">
                  <a16:creationId xmlns:a16="http://schemas.microsoft.com/office/drawing/2014/main" id="{500C2245-74D9-4644-8719-665530869B4E}"/>
                </a:ext>
              </a:extLst>
            </p:cNvPr>
            <p:cNvCxnSpPr>
              <a:stCxn id="54" idx="5"/>
              <a:endCxn id="69" idx="2"/>
            </p:cNvCxnSpPr>
            <p:nvPr/>
          </p:nvCxnSpPr>
          <p:spPr>
            <a:xfrm>
              <a:off x="6875355" y="4908562"/>
              <a:ext cx="205104" cy="150675"/>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E408483-44B6-40E2-9A62-6C8DA937312B}"/>
                </a:ext>
              </a:extLst>
            </p:cNvPr>
            <p:cNvCxnSpPr>
              <a:stCxn id="58" idx="5"/>
              <a:endCxn id="68" idx="0"/>
            </p:cNvCxnSpPr>
            <p:nvPr/>
          </p:nvCxnSpPr>
          <p:spPr>
            <a:xfrm>
              <a:off x="8794168" y="4728663"/>
              <a:ext cx="66955" cy="111503"/>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grpSp>
      <p:sp>
        <p:nvSpPr>
          <p:cNvPr id="41" name="Arrow: Right 40">
            <a:extLst>
              <a:ext uri="{FF2B5EF4-FFF2-40B4-BE49-F238E27FC236}">
                <a16:creationId xmlns:a16="http://schemas.microsoft.com/office/drawing/2014/main" id="{F965DA9B-EB27-4BFF-869A-2D43521882F3}"/>
              </a:ext>
            </a:extLst>
          </p:cNvPr>
          <p:cNvSpPr/>
          <p:nvPr/>
        </p:nvSpPr>
        <p:spPr>
          <a:xfrm>
            <a:off x="4284458" y="3342797"/>
            <a:ext cx="1043539" cy="456489"/>
          </a:xfrm>
          <a:prstGeom prst="rightArrow">
            <a:avLst/>
          </a:prstGeom>
          <a:solidFill>
            <a:srgbClr val="0070C0"/>
          </a:solidFill>
          <a:ln>
            <a:solidFill>
              <a:srgbClr val="0070C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200" dirty="0">
              <a:solidFill>
                <a:schemeClr val="bg1"/>
              </a:solidFill>
              <a:latin typeface="Calibri" panose="020F0502020204030204"/>
            </a:endParaRPr>
          </a:p>
        </p:txBody>
      </p:sp>
    </p:spTree>
    <p:extLst>
      <p:ext uri="{BB962C8B-B14F-4D97-AF65-F5344CB8AC3E}">
        <p14:creationId xmlns:p14="http://schemas.microsoft.com/office/powerpoint/2010/main" val="1473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a:solidFill>
                  <a:schemeClr val="accent6">
                    <a:lumMod val="50000"/>
                  </a:schemeClr>
                </a:solidFill>
                <a:ea typeface="+mn-lt"/>
                <a:cs typeface="+mn-lt"/>
              </a:rPr>
              <a:t>Applicatieprofielen Bodem en Ondergrond</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a:solidFill>
                <a:schemeClr val="accent6">
                  <a:lumMod val="50000"/>
                </a:schemeClr>
              </a:solidFill>
            </a:endParaRPr>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49603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Welke AP’s?</a:t>
            </a:r>
            <a:endParaRPr lang="nl-BE" sz="3200" b="1" dirty="0">
              <a:latin typeface="FlandersArtSans-Bold" panose="00000800000000000000" pitchFamily="2" charset="0"/>
            </a:endParaRPr>
          </a:p>
        </p:txBody>
      </p:sp>
      <p:sp>
        <p:nvSpPr>
          <p:cNvPr id="2" name="Rectangle 1">
            <a:extLst>
              <a:ext uri="{FF2B5EF4-FFF2-40B4-BE49-F238E27FC236}">
                <a16:creationId xmlns:a16="http://schemas.microsoft.com/office/drawing/2014/main" id="{903A33CD-EED9-4024-8A5A-D4AA4BBB12D6}"/>
              </a:ext>
            </a:extLst>
          </p:cNvPr>
          <p:cNvSpPr/>
          <p:nvPr/>
        </p:nvSpPr>
        <p:spPr>
          <a:xfrm>
            <a:off x="628651" y="4357448"/>
            <a:ext cx="1496435" cy="623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We starten niet van een wit blad</a:t>
            </a:r>
          </a:p>
          <a:p>
            <a:pPr lvl="1"/>
            <a:r>
              <a:rPr lang="nl-NL"/>
              <a:t>DOV-uitwisselingsformaat</a:t>
            </a:r>
          </a:p>
          <a:p>
            <a:pPr lvl="1"/>
            <a:r>
              <a:rPr lang="nl-NL"/>
              <a:t>OVAM Webloket XML</a:t>
            </a:r>
          </a:p>
          <a:p>
            <a:pPr lvl="1"/>
            <a:endParaRPr lang="nl-NL"/>
          </a:p>
          <a:p>
            <a:r>
              <a:rPr lang="nl-NL"/>
              <a:t>Bestaande schema’s</a:t>
            </a:r>
          </a:p>
          <a:p>
            <a:pPr lvl="1"/>
            <a:r>
              <a:rPr lang="nl-NL"/>
              <a:t>Boring</a:t>
            </a:r>
          </a:p>
          <a:p>
            <a:pPr lvl="1"/>
            <a:r>
              <a:rPr lang="nl-NL"/>
              <a:t>Sondering</a:t>
            </a:r>
          </a:p>
          <a:p>
            <a:pPr lvl="1"/>
            <a:r>
              <a:rPr lang="nl-NL"/>
              <a:t>Grondwatermeetnet</a:t>
            </a:r>
          </a:p>
          <a:p>
            <a:pPr lvl="1"/>
            <a:r>
              <a:rPr lang="nl-NL"/>
              <a:t>Bodem</a:t>
            </a:r>
            <a:endParaRPr lang="nl-NL" dirty="0"/>
          </a:p>
          <a:p>
            <a:pPr lvl="1"/>
            <a:r>
              <a:rPr lang="nl-NL"/>
              <a:t>Archeologie (</a:t>
            </a:r>
            <a:r>
              <a:rPr lang="nl-NL">
                <a:latin typeface="+mn-lt"/>
              </a:rPr>
              <a:t>~</a:t>
            </a:r>
            <a:r>
              <a:rPr lang="nl-NL"/>
              <a:t> Bodem)</a:t>
            </a:r>
          </a:p>
          <a:p>
            <a:pPr lvl="1"/>
            <a:r>
              <a:rPr lang="nl-NL"/>
              <a:t>Generiek (Opdracht, Interpretatie, Organisatie, ...)</a:t>
            </a:r>
          </a:p>
        </p:txBody>
      </p:sp>
    </p:spTree>
    <p:extLst>
      <p:ext uri="{BB962C8B-B14F-4D97-AF65-F5344CB8AC3E}">
        <p14:creationId xmlns:p14="http://schemas.microsoft.com/office/powerpoint/2010/main" val="1961240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solidFill>
                  <a:schemeClr val="accent6">
                    <a:lumMod val="50000"/>
                  </a:schemeClr>
                </a:solidFill>
                <a:ea typeface="+mn-lt"/>
                <a:cs typeface="+mn-lt"/>
              </a:rPr>
              <a:t>Aanleiding en context</a:t>
            </a:r>
            <a:endParaRPr lang="nl-NL">
              <a:solidFill>
                <a:schemeClr val="accent6">
                  <a:lumMod val="50000"/>
                </a:schemeClr>
              </a:solidFill>
            </a:endParaRPr>
          </a:p>
          <a:p>
            <a:endParaRPr lang="en-US"/>
          </a:p>
        </p:txBody>
      </p:sp>
      <p:sp>
        <p:nvSpPr>
          <p:cNvPr id="4" name="Subtitle 1"/>
          <p:cNvSpPr>
            <a:spLocks noGrp="1"/>
          </p:cNvSpPr>
          <p:nvPr>
            <p:ph type="subTitle" idx="1"/>
          </p:nvPr>
        </p:nvSpPr>
        <p:spPr>
          <a:xfrm>
            <a:off x="1813994" y="3848751"/>
            <a:ext cx="6858000" cy="1241822"/>
          </a:xfrm>
        </p:spPr>
        <p:txBody>
          <a:bodyPr>
            <a:normAutofit/>
          </a:bodyPr>
          <a:lstStyle/>
          <a:p>
            <a:r>
              <a:rPr lang="en-US" b="1" dirty="0">
                <a:solidFill>
                  <a:schemeClr val="accent6">
                    <a:lumMod val="50000"/>
                  </a:schemeClr>
                </a:solidFill>
                <a:latin typeface="FlandersArtSans-Regular"/>
              </a:rPr>
              <a:t>Marleen </a:t>
            </a:r>
            <a:r>
              <a:rPr lang="en-US" b="1" dirty="0" err="1">
                <a:solidFill>
                  <a:schemeClr val="accent6">
                    <a:lumMod val="50000"/>
                  </a:schemeClr>
                </a:solidFill>
                <a:latin typeface="FlandersArtSans-Regular"/>
              </a:rPr>
              <a:t>Vandamme</a:t>
            </a:r>
            <a:endParaRPr lang="en-US" b="1" dirty="0">
              <a:solidFill>
                <a:schemeClr val="accent6">
                  <a:lumMod val="50000"/>
                </a:schemeClr>
              </a:solidFill>
            </a:endParaRPr>
          </a:p>
          <a:p>
            <a:endParaRPr lang="en-US" sz="1400" dirty="0">
              <a:solidFill>
                <a:schemeClr val="accent6">
                  <a:lumMod val="50000"/>
                </a:schemeClr>
              </a:solidFill>
            </a:endParaRPr>
          </a:p>
          <a:p>
            <a:r>
              <a:rPr lang="en-US" sz="1400" dirty="0">
                <a:solidFill>
                  <a:schemeClr val="accent6">
                    <a:lumMod val="50000"/>
                  </a:schemeClr>
                </a:solidFill>
                <a:latin typeface="FlandersArtSans-Regular"/>
              </a:rPr>
              <a:t>Databank </a:t>
            </a:r>
            <a:r>
              <a:rPr lang="en-US" sz="1400" dirty="0" err="1">
                <a:solidFill>
                  <a:schemeClr val="accent6">
                    <a:lumMod val="50000"/>
                  </a:schemeClr>
                </a:solidFill>
                <a:latin typeface="FlandersArtSans-Regular"/>
              </a:rPr>
              <a:t>Ondergrond</a:t>
            </a:r>
            <a:r>
              <a:rPr lang="en-US" sz="1400" dirty="0">
                <a:solidFill>
                  <a:schemeClr val="accent6">
                    <a:lumMod val="50000"/>
                  </a:schemeClr>
                </a:solidFill>
                <a:latin typeface="FlandersArtSans-Regular"/>
              </a:rPr>
              <a:t> </a:t>
            </a:r>
            <a:r>
              <a:rPr lang="en-US" sz="1400" dirty="0" err="1">
                <a:solidFill>
                  <a:schemeClr val="accent6">
                    <a:lumMod val="50000"/>
                  </a:schemeClr>
                </a:solidFill>
                <a:latin typeface="FlandersArtSans-Regular"/>
              </a:rPr>
              <a:t>Vlaanderen</a:t>
            </a:r>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02760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680D7E-7331-4C47-BF93-9F27C7963598}"/>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368096" y="42787"/>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Applicatieprofiel: Boring</a:t>
            </a:r>
          </a:p>
        </p:txBody>
      </p:sp>
      <p:pic>
        <p:nvPicPr>
          <p:cNvPr id="4" name="Picture 3">
            <a:extLst>
              <a:ext uri="{FF2B5EF4-FFF2-40B4-BE49-F238E27FC236}">
                <a16:creationId xmlns:a16="http://schemas.microsoft.com/office/drawing/2014/main" id="{93CAE35F-0415-489F-B7E4-141D058A8C27}"/>
              </a:ext>
            </a:extLst>
          </p:cNvPr>
          <p:cNvPicPr>
            <a:picLocks noChangeAspect="1"/>
          </p:cNvPicPr>
          <p:nvPr/>
        </p:nvPicPr>
        <p:blipFill rotWithShape="1">
          <a:blip r:embed="rId3"/>
          <a:srcRect l="442" t="14610" r="20808" b="5172"/>
          <a:stretch/>
        </p:blipFill>
        <p:spPr>
          <a:xfrm>
            <a:off x="348635" y="906199"/>
            <a:ext cx="8795365" cy="3769442"/>
          </a:xfrm>
          <a:prstGeom prst="rect">
            <a:avLst/>
          </a:prstGeom>
        </p:spPr>
      </p:pic>
    </p:spTree>
    <p:extLst>
      <p:ext uri="{BB962C8B-B14F-4D97-AF65-F5344CB8AC3E}">
        <p14:creationId xmlns:p14="http://schemas.microsoft.com/office/powerpoint/2010/main" val="666512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Applicatieprofiel: Sondering</a:t>
            </a:r>
          </a:p>
        </p:txBody>
      </p:sp>
      <p:sp>
        <p:nvSpPr>
          <p:cNvPr id="7" name="Rectangle 6">
            <a:extLst>
              <a:ext uri="{FF2B5EF4-FFF2-40B4-BE49-F238E27FC236}">
                <a16:creationId xmlns:a16="http://schemas.microsoft.com/office/drawing/2014/main" id="{2D2ACCE1-9173-4646-9BDF-D4A7017CA7A9}"/>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FCF0566-E028-40C8-8EEB-F9991A22F7EE}"/>
              </a:ext>
            </a:extLst>
          </p:cNvPr>
          <p:cNvGrpSpPr/>
          <p:nvPr/>
        </p:nvGrpSpPr>
        <p:grpSpPr>
          <a:xfrm>
            <a:off x="786581" y="942238"/>
            <a:ext cx="7728768" cy="4102516"/>
            <a:chOff x="1475815" y="800098"/>
            <a:chExt cx="6666380" cy="3644151"/>
          </a:xfrm>
        </p:grpSpPr>
        <p:pic>
          <p:nvPicPr>
            <p:cNvPr id="5" name="Picture 4">
              <a:extLst>
                <a:ext uri="{FF2B5EF4-FFF2-40B4-BE49-F238E27FC236}">
                  <a16:creationId xmlns:a16="http://schemas.microsoft.com/office/drawing/2014/main" id="{143CD75B-2E66-4FDF-A316-269B8A83841E}"/>
                </a:ext>
              </a:extLst>
            </p:cNvPr>
            <p:cNvPicPr>
              <a:picLocks noChangeAspect="1"/>
            </p:cNvPicPr>
            <p:nvPr/>
          </p:nvPicPr>
          <p:blipFill rotWithShape="1">
            <a:blip r:embed="rId3"/>
            <a:srcRect l="736" t="5662" r="21912" b="16245"/>
            <a:stretch/>
          </p:blipFill>
          <p:spPr>
            <a:xfrm>
              <a:off x="1475815" y="800098"/>
              <a:ext cx="6666380" cy="3644151"/>
            </a:xfrm>
            <a:prstGeom prst="rect">
              <a:avLst/>
            </a:prstGeom>
          </p:spPr>
        </p:pic>
        <p:sp>
          <p:nvSpPr>
            <p:cNvPr id="8" name="Rectangle 7">
              <a:extLst>
                <a:ext uri="{FF2B5EF4-FFF2-40B4-BE49-F238E27FC236}">
                  <a16:creationId xmlns:a16="http://schemas.microsoft.com/office/drawing/2014/main" id="{F380C86C-83C4-42F5-9F23-4F7FE71445ED}"/>
                </a:ext>
              </a:extLst>
            </p:cNvPr>
            <p:cNvSpPr/>
            <p:nvPr/>
          </p:nvSpPr>
          <p:spPr>
            <a:xfrm>
              <a:off x="7846359" y="800098"/>
              <a:ext cx="295836" cy="309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257901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8B9374-A068-4BE7-B295-167C9BE8DF90}"/>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Applicatieprofiel: Grondwatermeetnet</a:t>
            </a:r>
          </a:p>
        </p:txBody>
      </p:sp>
      <p:pic>
        <p:nvPicPr>
          <p:cNvPr id="8" name="Picture 7">
            <a:extLst>
              <a:ext uri="{FF2B5EF4-FFF2-40B4-BE49-F238E27FC236}">
                <a16:creationId xmlns:a16="http://schemas.microsoft.com/office/drawing/2014/main" id="{5094F4F0-4932-4F0E-9EA9-A7F2C2BFED30}"/>
              </a:ext>
            </a:extLst>
          </p:cNvPr>
          <p:cNvPicPr>
            <a:picLocks noChangeAspect="1"/>
          </p:cNvPicPr>
          <p:nvPr/>
        </p:nvPicPr>
        <p:blipFill rotWithShape="1">
          <a:blip r:embed="rId3"/>
          <a:srcRect l="1623" t="21028" r="22575" b="3178"/>
          <a:stretch/>
        </p:blipFill>
        <p:spPr>
          <a:xfrm>
            <a:off x="1248696" y="918991"/>
            <a:ext cx="6051755" cy="4224509"/>
          </a:xfrm>
          <a:prstGeom prst="rect">
            <a:avLst/>
          </a:prstGeom>
        </p:spPr>
      </p:pic>
    </p:spTree>
    <p:extLst>
      <p:ext uri="{BB962C8B-B14F-4D97-AF65-F5344CB8AC3E}">
        <p14:creationId xmlns:p14="http://schemas.microsoft.com/office/powerpoint/2010/main" val="3575973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Applicatieprofiel</a:t>
            </a:r>
            <a:br>
              <a:rPr lang="nl-BE" sz="3200" b="1">
                <a:latin typeface="FlandersArtSans-Bold" panose="00000800000000000000" pitchFamily="2" charset="0"/>
              </a:rPr>
            </a:br>
            <a:r>
              <a:rPr lang="nl-BE" sz="3200" b="1">
                <a:latin typeface="FlandersArtSans-Bold" panose="00000800000000000000" pitchFamily="2" charset="0"/>
              </a:rPr>
              <a:t>Bodem</a:t>
            </a:r>
            <a:endParaRPr lang="nl-BE" sz="3200" b="1" dirty="0">
              <a:latin typeface="FlandersArtSans-Bold" panose="00000800000000000000" pitchFamily="2" charset="0"/>
            </a:endParaRPr>
          </a:p>
        </p:txBody>
      </p:sp>
      <p:pic>
        <p:nvPicPr>
          <p:cNvPr id="4" name="Picture 3">
            <a:extLst>
              <a:ext uri="{FF2B5EF4-FFF2-40B4-BE49-F238E27FC236}">
                <a16:creationId xmlns:a16="http://schemas.microsoft.com/office/drawing/2014/main" id="{3EB3EA42-CA72-46B2-ACE7-39AFD98FCBDD}"/>
              </a:ext>
            </a:extLst>
          </p:cNvPr>
          <p:cNvPicPr>
            <a:picLocks noChangeAspect="1"/>
          </p:cNvPicPr>
          <p:nvPr/>
        </p:nvPicPr>
        <p:blipFill rotWithShape="1">
          <a:blip r:embed="rId3"/>
          <a:srcRect l="951" t="1569" r="1874" b="1307"/>
          <a:stretch/>
        </p:blipFill>
        <p:spPr>
          <a:xfrm>
            <a:off x="4408212" y="49382"/>
            <a:ext cx="4249091" cy="4995372"/>
          </a:xfrm>
          <a:prstGeom prst="rect">
            <a:avLst/>
          </a:prstGeom>
        </p:spPr>
      </p:pic>
      <p:sp>
        <p:nvSpPr>
          <p:cNvPr id="5" name="Rectangle 4">
            <a:extLst>
              <a:ext uri="{FF2B5EF4-FFF2-40B4-BE49-F238E27FC236}">
                <a16:creationId xmlns:a16="http://schemas.microsoft.com/office/drawing/2014/main" id="{F8C3B9EE-F252-4E53-887E-4E4B9DD10F9C}"/>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532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3EA42-CA72-46B2-ACE7-39AFD98FCBDD}"/>
              </a:ext>
            </a:extLst>
          </p:cNvPr>
          <p:cNvPicPr>
            <a:picLocks noChangeAspect="1"/>
          </p:cNvPicPr>
          <p:nvPr/>
        </p:nvPicPr>
        <p:blipFill rotWithShape="1">
          <a:blip r:embed="rId3"/>
          <a:srcRect l="951" t="1569" r="1874" b="60497"/>
          <a:stretch/>
        </p:blipFill>
        <p:spPr>
          <a:xfrm>
            <a:off x="976754" y="674154"/>
            <a:ext cx="8478172" cy="3892930"/>
          </a:xfrm>
          <a:prstGeom prst="rect">
            <a:avLst/>
          </a:prstGeom>
        </p:spPr>
      </p:pic>
      <p:sp>
        <p:nvSpPr>
          <p:cNvPr id="5" name="Rectangle 4">
            <a:extLst>
              <a:ext uri="{FF2B5EF4-FFF2-40B4-BE49-F238E27FC236}">
                <a16:creationId xmlns:a16="http://schemas.microsoft.com/office/drawing/2014/main" id="{F8C3B9EE-F252-4E53-887E-4E4B9DD10F9C}"/>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218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3EA42-CA72-46B2-ACE7-39AFD98FCBDD}"/>
              </a:ext>
            </a:extLst>
          </p:cNvPr>
          <p:cNvPicPr>
            <a:picLocks noChangeAspect="1"/>
          </p:cNvPicPr>
          <p:nvPr/>
        </p:nvPicPr>
        <p:blipFill rotWithShape="1">
          <a:blip r:embed="rId3"/>
          <a:srcRect l="951" t="39694" r="1874" b="1307"/>
          <a:stretch/>
        </p:blipFill>
        <p:spPr>
          <a:xfrm>
            <a:off x="1768252" y="161192"/>
            <a:ext cx="6893968" cy="4923315"/>
          </a:xfrm>
          <a:prstGeom prst="rect">
            <a:avLst/>
          </a:prstGeom>
        </p:spPr>
      </p:pic>
      <p:sp>
        <p:nvSpPr>
          <p:cNvPr id="5" name="Rectangle 4">
            <a:extLst>
              <a:ext uri="{FF2B5EF4-FFF2-40B4-BE49-F238E27FC236}">
                <a16:creationId xmlns:a16="http://schemas.microsoft.com/office/drawing/2014/main" id="{F8C3B9EE-F252-4E53-887E-4E4B9DD10F9C}"/>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17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Applicatieprofiel</a:t>
            </a:r>
            <a:br>
              <a:rPr lang="nl-BE" sz="3200" b="1">
                <a:latin typeface="FlandersArtSans-Bold" panose="00000800000000000000" pitchFamily="2" charset="0"/>
              </a:rPr>
            </a:br>
            <a:r>
              <a:rPr lang="nl-BE" sz="3200" b="1">
                <a:latin typeface="FlandersArtSans-Bold" panose="00000800000000000000" pitchFamily="2" charset="0"/>
              </a:rPr>
              <a:t>Archeologie</a:t>
            </a:r>
            <a:endParaRPr lang="nl-BE" sz="3200" b="1" dirty="0">
              <a:latin typeface="FlandersArtSans-Bold" panose="00000800000000000000" pitchFamily="2" charset="0"/>
            </a:endParaRPr>
          </a:p>
        </p:txBody>
      </p:sp>
      <p:grpSp>
        <p:nvGrpSpPr>
          <p:cNvPr id="8" name="Group 7">
            <a:extLst>
              <a:ext uri="{FF2B5EF4-FFF2-40B4-BE49-F238E27FC236}">
                <a16:creationId xmlns:a16="http://schemas.microsoft.com/office/drawing/2014/main" id="{1A76F453-93AC-48D6-B39B-A6CA0BA2B083}"/>
              </a:ext>
            </a:extLst>
          </p:cNvPr>
          <p:cNvGrpSpPr/>
          <p:nvPr/>
        </p:nvGrpSpPr>
        <p:grpSpPr>
          <a:xfrm>
            <a:off x="4043442" y="273845"/>
            <a:ext cx="5031731" cy="4651464"/>
            <a:chOff x="2185147" y="891574"/>
            <a:chExt cx="4316506" cy="4119276"/>
          </a:xfrm>
        </p:grpSpPr>
        <p:pic>
          <p:nvPicPr>
            <p:cNvPr id="4" name="Picture 3">
              <a:extLst>
                <a:ext uri="{FF2B5EF4-FFF2-40B4-BE49-F238E27FC236}">
                  <a16:creationId xmlns:a16="http://schemas.microsoft.com/office/drawing/2014/main" id="{30D77F85-D3FA-4826-B799-20076891D50C}"/>
                </a:ext>
              </a:extLst>
            </p:cNvPr>
            <p:cNvPicPr>
              <a:picLocks noChangeAspect="1"/>
            </p:cNvPicPr>
            <p:nvPr/>
          </p:nvPicPr>
          <p:blipFill rotWithShape="1">
            <a:blip r:embed="rId3"/>
            <a:srcRect l="1430" t="2615" r="24309" b="1829"/>
            <a:stretch/>
          </p:blipFill>
          <p:spPr>
            <a:xfrm>
              <a:off x="2185147" y="891574"/>
              <a:ext cx="4316506" cy="4119276"/>
            </a:xfrm>
            <a:prstGeom prst="rect">
              <a:avLst/>
            </a:prstGeom>
          </p:spPr>
        </p:pic>
        <p:sp>
          <p:nvSpPr>
            <p:cNvPr id="7" name="Rectangle 6">
              <a:extLst>
                <a:ext uri="{FF2B5EF4-FFF2-40B4-BE49-F238E27FC236}">
                  <a16:creationId xmlns:a16="http://schemas.microsoft.com/office/drawing/2014/main" id="{0E996FD3-AEE5-4040-AE01-6C3CF6628FA2}"/>
                </a:ext>
              </a:extLst>
            </p:cNvPr>
            <p:cNvSpPr/>
            <p:nvPr/>
          </p:nvSpPr>
          <p:spPr>
            <a:xfrm>
              <a:off x="4430806" y="891574"/>
              <a:ext cx="2070847" cy="466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 name="Rectangle 8">
            <a:extLst>
              <a:ext uri="{FF2B5EF4-FFF2-40B4-BE49-F238E27FC236}">
                <a16:creationId xmlns:a16="http://schemas.microsoft.com/office/drawing/2014/main" id="{F45F33B2-C217-478D-B5E3-8E02EEA34CE2}"/>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745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Applicatieprofiel</a:t>
            </a:r>
            <a:br>
              <a:rPr lang="nl-BE" sz="3200" b="1">
                <a:latin typeface="FlandersArtSans-Bold" panose="00000800000000000000" pitchFamily="2" charset="0"/>
              </a:rPr>
            </a:br>
            <a:r>
              <a:rPr lang="nl-BE" sz="3200" b="1">
                <a:latin typeface="FlandersArtSans-Bold" panose="00000800000000000000" pitchFamily="2" charset="0"/>
              </a:rPr>
              <a:t>Generiek</a:t>
            </a:r>
            <a:endParaRPr lang="nl-BE" sz="3200" b="1" dirty="0">
              <a:latin typeface="FlandersArtSans-Bold" panose="00000800000000000000" pitchFamily="2" charset="0"/>
            </a:endParaRPr>
          </a:p>
        </p:txBody>
      </p:sp>
      <p:sp>
        <p:nvSpPr>
          <p:cNvPr id="9" name="Rectangle 8">
            <a:extLst>
              <a:ext uri="{FF2B5EF4-FFF2-40B4-BE49-F238E27FC236}">
                <a16:creationId xmlns:a16="http://schemas.microsoft.com/office/drawing/2014/main" id="{F45F33B2-C217-478D-B5E3-8E02EEA34CE2}"/>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5E80154-A0B3-48B8-B483-AD1C8A14C30B}"/>
              </a:ext>
            </a:extLst>
          </p:cNvPr>
          <p:cNvPicPr>
            <a:picLocks noChangeAspect="1"/>
          </p:cNvPicPr>
          <p:nvPr/>
        </p:nvPicPr>
        <p:blipFill rotWithShape="1">
          <a:blip r:embed="rId3"/>
          <a:srcRect l="1129" t="5825" r="914" b="1485"/>
          <a:stretch/>
        </p:blipFill>
        <p:spPr>
          <a:xfrm>
            <a:off x="929148" y="2978438"/>
            <a:ext cx="6331976" cy="1911408"/>
          </a:xfrm>
          <a:prstGeom prst="rect">
            <a:avLst/>
          </a:prstGeom>
        </p:spPr>
      </p:pic>
      <p:pic>
        <p:nvPicPr>
          <p:cNvPr id="10" name="Picture 9">
            <a:extLst>
              <a:ext uri="{FF2B5EF4-FFF2-40B4-BE49-F238E27FC236}">
                <a16:creationId xmlns:a16="http://schemas.microsoft.com/office/drawing/2014/main" id="{FEFCCC11-0CCE-4B99-94A2-501F5F259F74}"/>
              </a:ext>
            </a:extLst>
          </p:cNvPr>
          <p:cNvPicPr>
            <a:picLocks noChangeAspect="1"/>
          </p:cNvPicPr>
          <p:nvPr/>
        </p:nvPicPr>
        <p:blipFill rotWithShape="1">
          <a:blip r:embed="rId4"/>
          <a:srcRect l="1985" t="17456" r="55714" b="38576"/>
          <a:stretch/>
        </p:blipFill>
        <p:spPr>
          <a:xfrm>
            <a:off x="4862051" y="882797"/>
            <a:ext cx="3249862" cy="1688953"/>
          </a:xfrm>
          <a:prstGeom prst="rect">
            <a:avLst/>
          </a:prstGeom>
        </p:spPr>
      </p:pic>
    </p:spTree>
    <p:extLst>
      <p:ext uri="{BB962C8B-B14F-4D97-AF65-F5344CB8AC3E}">
        <p14:creationId xmlns:p14="http://schemas.microsoft.com/office/powerpoint/2010/main" val="3380624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0" y="273845"/>
            <a:ext cx="8348201"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We starten hiermee als “sneuvelmodellen”</a:t>
            </a:r>
            <a:endParaRPr lang="nl-BE" sz="3200" b="1" dirty="0">
              <a:latin typeface="FlandersArtSans-Bold" panose="00000800000000000000" pitchFamily="2" charset="0"/>
            </a:endParaRPr>
          </a:p>
        </p:txBody>
      </p:sp>
      <p:sp>
        <p:nvSpPr>
          <p:cNvPr id="2" name="Rectangle 1">
            <a:extLst>
              <a:ext uri="{FF2B5EF4-FFF2-40B4-BE49-F238E27FC236}">
                <a16:creationId xmlns:a16="http://schemas.microsoft.com/office/drawing/2014/main" id="{903A33CD-EED9-4024-8A5A-D4AA4BBB12D6}"/>
              </a:ext>
            </a:extLst>
          </p:cNvPr>
          <p:cNvSpPr/>
          <p:nvPr/>
        </p:nvSpPr>
        <p:spPr>
          <a:xfrm>
            <a:off x="628651" y="4357448"/>
            <a:ext cx="1496435" cy="623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Open voor alle feedback op deze modellen</a:t>
            </a:r>
          </a:p>
          <a:p>
            <a:pPr lvl="1"/>
            <a:r>
              <a:rPr lang="nl-NL"/>
              <a:t>Via Github of mail</a:t>
            </a:r>
            <a:br>
              <a:rPr lang="nl-NL"/>
            </a:br>
            <a:endParaRPr lang="nl-NL"/>
          </a:p>
          <a:p>
            <a:r>
              <a:rPr lang="nl-NL"/>
              <a:t>In de werkgroepen</a:t>
            </a:r>
          </a:p>
          <a:p>
            <a:pPr lvl="1"/>
            <a:r>
              <a:rPr lang="nl-NL"/>
              <a:t>Reeds gekende issues behandelen</a:t>
            </a:r>
          </a:p>
          <a:p>
            <a:pPr lvl="1"/>
            <a:r>
              <a:rPr lang="nl-NL"/>
              <a:t>Opgeworpen issues behandelen (zie bovenstaand punt)</a:t>
            </a:r>
          </a:p>
          <a:p>
            <a:pPr lvl="1"/>
            <a:r>
              <a:rPr lang="nl-NL"/>
              <a:t>Use cases (business werkgroep) ernaast leggen</a:t>
            </a:r>
          </a:p>
          <a:p>
            <a:pPr lvl="1"/>
            <a:endParaRPr lang="nl-NL"/>
          </a:p>
          <a:p>
            <a:pPr lvl="1"/>
            <a:endParaRPr lang="nl-NL"/>
          </a:p>
          <a:p>
            <a:endParaRPr lang="nl-NL"/>
          </a:p>
        </p:txBody>
      </p:sp>
    </p:spTree>
    <p:extLst>
      <p:ext uri="{BB962C8B-B14F-4D97-AF65-F5344CB8AC3E}">
        <p14:creationId xmlns:p14="http://schemas.microsoft.com/office/powerpoint/2010/main" val="3843355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Zijn deze toereikend?</a:t>
            </a:r>
            <a:br>
              <a:rPr lang="nl-NL"/>
            </a:br>
            <a:endParaRPr lang="nl-NL"/>
          </a:p>
          <a:p>
            <a:r>
              <a:rPr lang="nl-NL"/>
              <a:t>Zijn er (high-level) problemen?</a:t>
            </a:r>
            <a:br>
              <a:rPr lang="nl-NL"/>
            </a:br>
            <a:endParaRPr lang="nl-NL"/>
          </a:p>
          <a:p>
            <a:r>
              <a:rPr lang="nl-NL"/>
              <a:t>Wat verloopt moeilijk?</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Bestaande modellen</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27586" y="3228619"/>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17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hlinkClick r:id="rId2"/>
            <a:extLst>
              <a:ext uri="{FF2B5EF4-FFF2-40B4-BE49-F238E27FC236}">
                <a16:creationId xmlns:a16="http://schemas.microsoft.com/office/drawing/2014/main" id="{A64380F2-1081-4994-9FF9-80CFE5149AB9}"/>
              </a:ext>
            </a:extLst>
          </p:cNvPr>
          <p:cNvPicPr>
            <a:picLocks noGrp="1" noChangeAspect="1"/>
          </p:cNvPicPr>
          <p:nvPr>
            <p:ph sz="half" idx="1"/>
          </p:nvPr>
        </p:nvPicPr>
        <p:blipFill>
          <a:blip r:embed="rId3"/>
          <a:stretch>
            <a:fillRect/>
          </a:stretch>
        </p:blipFill>
        <p:spPr>
          <a:xfrm>
            <a:off x="500063" y="1063700"/>
            <a:ext cx="5593981" cy="2696585"/>
          </a:xfrm>
          <a:prstGeom prst="rect">
            <a:avLst/>
          </a:prstGeom>
        </p:spPr>
      </p:pic>
      <p:pic>
        <p:nvPicPr>
          <p:cNvPr id="5" name="Afbeelding 4">
            <a:hlinkClick r:id="rId4"/>
            <a:extLst>
              <a:ext uri="{FF2B5EF4-FFF2-40B4-BE49-F238E27FC236}">
                <a16:creationId xmlns:a16="http://schemas.microsoft.com/office/drawing/2014/main" id="{C91212A0-DDAB-4BA5-85D7-DECC710BA4DE}"/>
              </a:ext>
            </a:extLst>
          </p:cNvPr>
          <p:cNvPicPr>
            <a:picLocks noChangeAspect="1"/>
          </p:cNvPicPr>
          <p:nvPr/>
        </p:nvPicPr>
        <p:blipFill>
          <a:blip r:embed="rId5"/>
          <a:stretch>
            <a:fillRect/>
          </a:stretch>
        </p:blipFill>
        <p:spPr>
          <a:xfrm>
            <a:off x="5594551" y="1404000"/>
            <a:ext cx="2929130" cy="2662500"/>
          </a:xfrm>
          <a:prstGeom prst="rect">
            <a:avLst/>
          </a:prstGeom>
        </p:spPr>
      </p:pic>
      <p:pic>
        <p:nvPicPr>
          <p:cNvPr id="9" name="Afbeelding 8">
            <a:hlinkClick r:id="rId6"/>
            <a:extLst>
              <a:ext uri="{FF2B5EF4-FFF2-40B4-BE49-F238E27FC236}">
                <a16:creationId xmlns:a16="http://schemas.microsoft.com/office/drawing/2014/main" id="{D827A9E6-9F53-42D0-AC71-37F3827EF693}"/>
              </a:ext>
            </a:extLst>
          </p:cNvPr>
          <p:cNvPicPr>
            <a:picLocks noChangeAspect="1"/>
          </p:cNvPicPr>
          <p:nvPr/>
        </p:nvPicPr>
        <p:blipFill>
          <a:blip r:embed="rId7"/>
          <a:stretch>
            <a:fillRect/>
          </a:stretch>
        </p:blipFill>
        <p:spPr>
          <a:xfrm>
            <a:off x="1017226" y="3940670"/>
            <a:ext cx="2451827" cy="1100455"/>
          </a:xfrm>
          <a:prstGeom prst="rect">
            <a:avLst/>
          </a:prstGeom>
        </p:spPr>
      </p:pic>
      <p:pic>
        <p:nvPicPr>
          <p:cNvPr id="10" name="Afbeelding 9">
            <a:hlinkClick r:id="rId8"/>
            <a:extLst>
              <a:ext uri="{FF2B5EF4-FFF2-40B4-BE49-F238E27FC236}">
                <a16:creationId xmlns:a16="http://schemas.microsoft.com/office/drawing/2014/main" id="{FE9F499E-BAAF-4895-B6CA-27F68F04D763}"/>
              </a:ext>
            </a:extLst>
          </p:cNvPr>
          <p:cNvPicPr>
            <a:picLocks noChangeAspect="1"/>
          </p:cNvPicPr>
          <p:nvPr/>
        </p:nvPicPr>
        <p:blipFill>
          <a:blip r:embed="rId9"/>
          <a:stretch>
            <a:fillRect/>
          </a:stretch>
        </p:blipFill>
        <p:spPr>
          <a:xfrm>
            <a:off x="3902275" y="3176768"/>
            <a:ext cx="3082528" cy="1167033"/>
          </a:xfrm>
          <a:prstGeom prst="rect">
            <a:avLst/>
          </a:prstGeom>
        </p:spPr>
      </p:pic>
      <p:pic>
        <p:nvPicPr>
          <p:cNvPr id="11" name="Afbeelding 10">
            <a:hlinkClick r:id="rId10"/>
            <a:extLst>
              <a:ext uri="{FF2B5EF4-FFF2-40B4-BE49-F238E27FC236}">
                <a16:creationId xmlns:a16="http://schemas.microsoft.com/office/drawing/2014/main" id="{3052B89C-B30C-41B4-BC18-FD9156CC266C}"/>
              </a:ext>
            </a:extLst>
          </p:cNvPr>
          <p:cNvPicPr>
            <a:picLocks noChangeAspect="1"/>
          </p:cNvPicPr>
          <p:nvPr/>
        </p:nvPicPr>
        <p:blipFill>
          <a:blip r:embed="rId11"/>
          <a:stretch>
            <a:fillRect/>
          </a:stretch>
        </p:blipFill>
        <p:spPr>
          <a:xfrm>
            <a:off x="6687471" y="3622858"/>
            <a:ext cx="1956467" cy="1067580"/>
          </a:xfrm>
          <a:prstGeom prst="rect">
            <a:avLst/>
          </a:prstGeom>
        </p:spPr>
      </p:pic>
      <p:pic>
        <p:nvPicPr>
          <p:cNvPr id="12" name="Afbeelding 11">
            <a:hlinkClick r:id="rId12"/>
            <a:extLst>
              <a:ext uri="{FF2B5EF4-FFF2-40B4-BE49-F238E27FC236}">
                <a16:creationId xmlns:a16="http://schemas.microsoft.com/office/drawing/2014/main" id="{008392DA-069F-4E23-BE18-55898788EB56}"/>
              </a:ext>
            </a:extLst>
          </p:cNvPr>
          <p:cNvPicPr>
            <a:picLocks noChangeAspect="1"/>
          </p:cNvPicPr>
          <p:nvPr/>
        </p:nvPicPr>
        <p:blipFill>
          <a:blip r:embed="rId13"/>
          <a:stretch>
            <a:fillRect/>
          </a:stretch>
        </p:blipFill>
        <p:spPr>
          <a:xfrm>
            <a:off x="4593964" y="4309149"/>
            <a:ext cx="2093507" cy="706592"/>
          </a:xfrm>
          <a:prstGeom prst="rect">
            <a:avLst/>
          </a:prstGeom>
        </p:spPr>
      </p:pic>
      <p:pic>
        <p:nvPicPr>
          <p:cNvPr id="13" name="Afbeelding 12">
            <a:extLst>
              <a:ext uri="{FF2B5EF4-FFF2-40B4-BE49-F238E27FC236}">
                <a16:creationId xmlns:a16="http://schemas.microsoft.com/office/drawing/2014/main" id="{2A76A73B-4AA0-4D62-B4D9-32C73005D168}"/>
              </a:ext>
            </a:extLst>
          </p:cNvPr>
          <p:cNvPicPr>
            <a:picLocks noChangeAspect="1"/>
          </p:cNvPicPr>
          <p:nvPr/>
        </p:nvPicPr>
        <p:blipFill>
          <a:blip r:embed="rId14"/>
          <a:stretch>
            <a:fillRect/>
          </a:stretch>
        </p:blipFill>
        <p:spPr>
          <a:xfrm>
            <a:off x="354922" y="2880360"/>
            <a:ext cx="3580493" cy="702163"/>
          </a:xfrm>
          <a:prstGeom prst="rect">
            <a:avLst/>
          </a:prstGeom>
        </p:spPr>
      </p:pic>
      <p:sp>
        <p:nvSpPr>
          <p:cNvPr id="14" name="Google Shape;242;g71eeb774cb_0_278">
            <a:extLst>
              <a:ext uri="{FF2B5EF4-FFF2-40B4-BE49-F238E27FC236}">
                <a16:creationId xmlns:a16="http://schemas.microsoft.com/office/drawing/2014/main" id="{D828A5E6-9DFE-450E-AB2A-36050ADDDCC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a:latin typeface="FlandersArtSans-Bold" panose="00000800000000000000" pitchFamily="2" charset="0"/>
              </a:rPr>
              <a:t>Huidige situatie: verwante uitwisselingsformaten</a:t>
            </a:r>
          </a:p>
        </p:txBody>
      </p:sp>
    </p:spTree>
    <p:extLst>
      <p:ext uri="{BB962C8B-B14F-4D97-AF65-F5344CB8AC3E}">
        <p14:creationId xmlns:p14="http://schemas.microsoft.com/office/powerpoint/2010/main" val="26870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a:solidFill>
                  <a:schemeClr val="accent6">
                    <a:lumMod val="50000"/>
                  </a:schemeClr>
                </a:solidFill>
                <a:ea typeface="+mn-lt"/>
                <a:cs typeface="+mn-lt"/>
              </a:rPr>
              <a:t>Generieke elementen</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a:solidFill>
                <a:schemeClr val="accent6">
                  <a:lumMod val="50000"/>
                </a:schemeClr>
              </a:solidFill>
            </a:endParaRPr>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17024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latin typeface="FlandersArtSans-Regular"/>
              </a:rPr>
              <a:t>Opdracht</a:t>
            </a:r>
          </a:p>
          <a:p>
            <a:r>
              <a:rPr lang="nl-NL">
                <a:latin typeface="FlandersArtSans-Regular"/>
              </a:rPr>
              <a:t>Organisatie (OSLO-generiek)</a:t>
            </a:r>
            <a:endParaRPr lang="nl-NL" dirty="0">
              <a:latin typeface="FlandersArtSans-Regular"/>
            </a:endParaRPr>
          </a:p>
          <a:p>
            <a:r>
              <a:rPr lang="nl-NL" dirty="0">
                <a:latin typeface="FlandersArtSans-Regular"/>
              </a:rPr>
              <a:t>Monster</a:t>
            </a:r>
          </a:p>
          <a:p>
            <a:r>
              <a:rPr lang="nl-NL" dirty="0">
                <a:latin typeface="FlandersArtSans-Regular"/>
              </a:rPr>
              <a:t>Locatie</a:t>
            </a:r>
          </a:p>
          <a:p>
            <a:r>
              <a:rPr lang="nl-NL" dirty="0">
                <a:latin typeface="FlandersArtSans-Regular"/>
              </a:rPr>
              <a:t>Interpretatie </a:t>
            </a:r>
            <a:r>
              <a:rPr lang="nl-NL">
                <a:latin typeface="FlandersArtSans-Regular"/>
              </a:rPr>
              <a:t>/ Observatie</a:t>
            </a:r>
            <a:endParaRPr lang="nl-NL" dirty="0">
              <a:latin typeface="FlandersArtSans-Regular"/>
            </a:endParaRPr>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Geïdentificeerde generieke elementen</a:t>
            </a:r>
          </a:p>
        </p:txBody>
      </p:sp>
    </p:spTree>
    <p:extLst>
      <p:ext uri="{BB962C8B-B14F-4D97-AF65-F5344CB8AC3E}">
        <p14:creationId xmlns:p14="http://schemas.microsoft.com/office/powerpoint/2010/main" val="2210436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2DE6E7-1C3F-48AF-A568-3E8AED4FDB46}"/>
              </a:ext>
            </a:extLst>
          </p:cNvPr>
          <p:cNvSpPr>
            <a:spLocks noGrp="1"/>
          </p:cNvSpPr>
          <p:nvPr>
            <p:ph type="ctrTitle"/>
          </p:nvPr>
        </p:nvSpPr>
        <p:spPr/>
        <p:txBody>
          <a:bodyPr/>
          <a:lstStyle/>
          <a:p>
            <a:r>
              <a:rPr lang="nl-BE" dirty="0"/>
              <a:t>Opdrachten</a:t>
            </a:r>
          </a:p>
        </p:txBody>
      </p:sp>
      <p:sp>
        <p:nvSpPr>
          <p:cNvPr id="3" name="Ondertitel 2">
            <a:extLst>
              <a:ext uri="{FF2B5EF4-FFF2-40B4-BE49-F238E27FC236}">
                <a16:creationId xmlns:a16="http://schemas.microsoft.com/office/drawing/2014/main" id="{E3935267-04E0-43A1-9CA1-601912AE29E8}"/>
              </a:ext>
            </a:extLst>
          </p:cNvPr>
          <p:cNvSpPr>
            <a:spLocks noGrp="1"/>
          </p:cNvSpPr>
          <p:nvPr>
            <p:ph type="subTitle" idx="1"/>
          </p:nvPr>
        </p:nvSpPr>
        <p:spPr/>
        <p:txBody>
          <a:bodyPr/>
          <a:lstStyle/>
          <a:p>
            <a:r>
              <a:rPr lang="nl-BE" dirty="0"/>
              <a:t>Illustratie van verschillende gebruiksvormen van het concept “opdracht” in DOV</a:t>
            </a:r>
          </a:p>
        </p:txBody>
      </p:sp>
      <p:sp>
        <p:nvSpPr>
          <p:cNvPr id="4" name="Tijdelijke aanduiding voor tekst 3">
            <a:extLst>
              <a:ext uri="{FF2B5EF4-FFF2-40B4-BE49-F238E27FC236}">
                <a16:creationId xmlns:a16="http://schemas.microsoft.com/office/drawing/2014/main" id="{C3F0AC78-31D6-4989-98F4-C38D0988B92F}"/>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1886406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67897C-AA4B-42FC-BF5C-DB99A917939D}"/>
              </a:ext>
            </a:extLst>
          </p:cNvPr>
          <p:cNvSpPr>
            <a:spLocks noGrp="1"/>
          </p:cNvSpPr>
          <p:nvPr>
            <p:ph type="ctrTitle"/>
          </p:nvPr>
        </p:nvSpPr>
        <p:spPr/>
        <p:txBody>
          <a:bodyPr/>
          <a:lstStyle/>
          <a:p>
            <a:r>
              <a:rPr lang="nl-BE" dirty="0"/>
              <a:t>Als “dossier”</a:t>
            </a:r>
          </a:p>
        </p:txBody>
      </p:sp>
      <p:sp>
        <p:nvSpPr>
          <p:cNvPr id="3" name="Ondertitel 2">
            <a:extLst>
              <a:ext uri="{FF2B5EF4-FFF2-40B4-BE49-F238E27FC236}">
                <a16:creationId xmlns:a16="http://schemas.microsoft.com/office/drawing/2014/main" id="{9B271F87-82A8-4A0A-9533-C07305585631}"/>
              </a:ext>
            </a:extLst>
          </p:cNvPr>
          <p:cNvSpPr>
            <a:spLocks noGrp="1"/>
          </p:cNvSpPr>
          <p:nvPr>
            <p:ph type="subTitle" idx="1"/>
          </p:nvPr>
        </p:nvSpPr>
        <p:spPr/>
        <p:txBody>
          <a:bodyPr/>
          <a:lstStyle/>
          <a:p>
            <a:r>
              <a:rPr lang="nl-BE" dirty="0"/>
              <a:t>Dossier is in dit geval de opdracht die aan de basis ligt van het uitvoeren van </a:t>
            </a:r>
            <a:r>
              <a:rPr lang="nl-BE" u="sng" dirty="0"/>
              <a:t>nieuwe</a:t>
            </a:r>
          </a:p>
          <a:p>
            <a:r>
              <a:rPr lang="nl-BE" dirty="0"/>
              <a:t>proeven en waarnemingen op het terrein en/of in het labo</a:t>
            </a:r>
          </a:p>
        </p:txBody>
      </p:sp>
      <p:sp>
        <p:nvSpPr>
          <p:cNvPr id="4" name="Tijdelijke aanduiding voor tekst 3">
            <a:extLst>
              <a:ext uri="{FF2B5EF4-FFF2-40B4-BE49-F238E27FC236}">
                <a16:creationId xmlns:a16="http://schemas.microsoft.com/office/drawing/2014/main" id="{A92162C4-F60B-4475-AE61-8ECC30E7DB91}"/>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1851308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0530AF17-989C-40B2-8868-AFA9645206E9}"/>
              </a:ext>
            </a:extLst>
          </p:cNvPr>
          <p:cNvSpPr>
            <a:spLocks noGrp="1"/>
          </p:cNvSpPr>
          <p:nvPr>
            <p:ph type="subTitle" idx="1"/>
          </p:nvPr>
        </p:nvSpPr>
        <p:spPr/>
        <p:txBody>
          <a:bodyPr/>
          <a:lstStyle/>
          <a:p>
            <a:r>
              <a:rPr lang="nl-BE" dirty="0"/>
              <a:t>Voorbeelden: “dossiers” van afdeling Geotechniek</a:t>
            </a:r>
          </a:p>
          <a:p>
            <a:endParaRPr lang="nl-BE" dirty="0"/>
          </a:p>
        </p:txBody>
      </p:sp>
      <p:sp>
        <p:nvSpPr>
          <p:cNvPr id="4" name="Tijdelijke aanduiding voor tekst 3">
            <a:extLst>
              <a:ext uri="{FF2B5EF4-FFF2-40B4-BE49-F238E27FC236}">
                <a16:creationId xmlns:a16="http://schemas.microsoft.com/office/drawing/2014/main" id="{A85C2EEA-A0DC-4626-802E-8B7730DB193A}"/>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3272126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92B08426-26EC-4E56-842E-3CBA33F7FC69}"/>
              </a:ext>
            </a:extLst>
          </p:cNvPr>
          <p:cNvPicPr>
            <a:picLocks noChangeAspect="1"/>
          </p:cNvPicPr>
          <p:nvPr/>
        </p:nvPicPr>
        <p:blipFill>
          <a:blip r:embed="rId2"/>
          <a:stretch>
            <a:fillRect/>
          </a:stretch>
        </p:blipFill>
        <p:spPr>
          <a:xfrm>
            <a:off x="416092" y="356616"/>
            <a:ext cx="8545027" cy="4134892"/>
          </a:xfrm>
          <a:prstGeom prst="rect">
            <a:avLst/>
          </a:prstGeom>
        </p:spPr>
      </p:pic>
      <p:pic>
        <p:nvPicPr>
          <p:cNvPr id="8" name="Afbeelding 7">
            <a:hlinkClick r:id="rId3"/>
            <a:extLst>
              <a:ext uri="{FF2B5EF4-FFF2-40B4-BE49-F238E27FC236}">
                <a16:creationId xmlns:a16="http://schemas.microsoft.com/office/drawing/2014/main" id="{46283B9F-8A39-4301-9ECF-CB40774ECD1E}"/>
              </a:ext>
            </a:extLst>
          </p:cNvPr>
          <p:cNvPicPr>
            <a:picLocks noChangeAspect="1"/>
          </p:cNvPicPr>
          <p:nvPr/>
        </p:nvPicPr>
        <p:blipFill>
          <a:blip r:embed="rId4"/>
          <a:stretch>
            <a:fillRect/>
          </a:stretch>
        </p:blipFill>
        <p:spPr>
          <a:xfrm>
            <a:off x="1476716" y="2960467"/>
            <a:ext cx="7251192" cy="1917714"/>
          </a:xfrm>
          <a:prstGeom prst="rect">
            <a:avLst/>
          </a:prstGeom>
        </p:spPr>
      </p:pic>
    </p:spTree>
    <p:extLst>
      <p:ext uri="{BB962C8B-B14F-4D97-AF65-F5344CB8AC3E}">
        <p14:creationId xmlns:p14="http://schemas.microsoft.com/office/powerpoint/2010/main" val="317554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12EEB30-E89C-4B60-877D-F3C356FB2DF8}"/>
              </a:ext>
            </a:extLst>
          </p:cNvPr>
          <p:cNvSpPr>
            <a:spLocks noGrp="1"/>
          </p:cNvSpPr>
          <p:nvPr>
            <p:ph type="ctrTitle"/>
          </p:nvPr>
        </p:nvSpPr>
        <p:spPr/>
        <p:txBody>
          <a:bodyPr/>
          <a:lstStyle/>
          <a:p>
            <a:r>
              <a:rPr lang="nl-BE" dirty="0"/>
              <a:t>Als “bundeling”</a:t>
            </a:r>
          </a:p>
        </p:txBody>
      </p:sp>
      <p:sp>
        <p:nvSpPr>
          <p:cNvPr id="5" name="Ondertitel 4">
            <a:extLst>
              <a:ext uri="{FF2B5EF4-FFF2-40B4-BE49-F238E27FC236}">
                <a16:creationId xmlns:a16="http://schemas.microsoft.com/office/drawing/2014/main" id="{349E8023-E13B-47E2-903C-7126FDE5A558}"/>
              </a:ext>
            </a:extLst>
          </p:cNvPr>
          <p:cNvSpPr>
            <a:spLocks noGrp="1"/>
          </p:cNvSpPr>
          <p:nvPr>
            <p:ph type="subTitle" idx="1"/>
          </p:nvPr>
        </p:nvSpPr>
        <p:spPr/>
        <p:txBody>
          <a:bodyPr/>
          <a:lstStyle/>
          <a:p>
            <a:r>
              <a:rPr lang="nl-BE" dirty="0"/>
              <a:t>Via de “opdracht” wordt zichtbaar gemaakt welke dataset als basis dient voor een rapport, een model, een kaart, …. Dergelijke opdracht kan ook kader zijn waarbinnen nieuwe interpretaties van reeds bestaande datasets ontstaan en aan DOV worden toegevoegd.</a:t>
            </a:r>
          </a:p>
        </p:txBody>
      </p:sp>
      <p:sp>
        <p:nvSpPr>
          <p:cNvPr id="6" name="Tijdelijke aanduiding voor tekst 5">
            <a:extLst>
              <a:ext uri="{FF2B5EF4-FFF2-40B4-BE49-F238E27FC236}">
                <a16:creationId xmlns:a16="http://schemas.microsoft.com/office/drawing/2014/main" id="{5D886A63-16F4-4F81-8BA7-B3DB8A2678B5}"/>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24845902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0530AF17-989C-40B2-8868-AFA9645206E9}"/>
              </a:ext>
            </a:extLst>
          </p:cNvPr>
          <p:cNvSpPr>
            <a:spLocks noGrp="1"/>
          </p:cNvSpPr>
          <p:nvPr>
            <p:ph type="subTitle" idx="1"/>
          </p:nvPr>
        </p:nvSpPr>
        <p:spPr/>
        <p:txBody>
          <a:bodyPr/>
          <a:lstStyle/>
          <a:p>
            <a:r>
              <a:rPr lang="nl-BE" dirty="0"/>
              <a:t>Voorbeeld: eigen onderzoeksopdracht toenmalige afdeling ALBON van Dep LNE</a:t>
            </a:r>
          </a:p>
          <a:p>
            <a:endParaRPr lang="nl-BE" dirty="0"/>
          </a:p>
        </p:txBody>
      </p:sp>
      <p:sp>
        <p:nvSpPr>
          <p:cNvPr id="4" name="Tijdelijke aanduiding voor tekst 3">
            <a:extLst>
              <a:ext uri="{FF2B5EF4-FFF2-40B4-BE49-F238E27FC236}">
                <a16:creationId xmlns:a16="http://schemas.microsoft.com/office/drawing/2014/main" id="{A85C2EEA-A0DC-4626-802E-8B7730DB193A}"/>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3864962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502330C0-AC30-4BC1-8466-542C46B8DBD6}"/>
              </a:ext>
            </a:extLst>
          </p:cNvPr>
          <p:cNvPicPr>
            <a:picLocks noChangeAspect="1"/>
          </p:cNvPicPr>
          <p:nvPr/>
        </p:nvPicPr>
        <p:blipFill>
          <a:blip r:embed="rId2"/>
          <a:stretch>
            <a:fillRect/>
          </a:stretch>
        </p:blipFill>
        <p:spPr>
          <a:xfrm>
            <a:off x="531436" y="357807"/>
            <a:ext cx="8405829" cy="4261417"/>
          </a:xfrm>
          <a:prstGeom prst="rect">
            <a:avLst/>
          </a:prstGeom>
        </p:spPr>
      </p:pic>
    </p:spTree>
    <p:extLst>
      <p:ext uri="{BB962C8B-B14F-4D97-AF65-F5344CB8AC3E}">
        <p14:creationId xmlns:p14="http://schemas.microsoft.com/office/powerpoint/2010/main" val="1985414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0530AF17-989C-40B2-8868-AFA9645206E9}"/>
              </a:ext>
            </a:extLst>
          </p:cNvPr>
          <p:cNvSpPr>
            <a:spLocks noGrp="1"/>
          </p:cNvSpPr>
          <p:nvPr>
            <p:ph type="subTitle" idx="1"/>
          </p:nvPr>
        </p:nvSpPr>
        <p:spPr/>
        <p:txBody>
          <a:bodyPr/>
          <a:lstStyle/>
          <a:p>
            <a:r>
              <a:rPr lang="nl-BE" dirty="0"/>
              <a:t>Voorbeeld: referentiedatasets in kader van werking NCS - subcommissie voor Neogene en </a:t>
            </a:r>
            <a:r>
              <a:rPr lang="nl-BE" dirty="0" err="1"/>
              <a:t>Paleogene</a:t>
            </a:r>
            <a:r>
              <a:rPr lang="nl-BE" dirty="0"/>
              <a:t> Lithostratigrafie</a:t>
            </a:r>
          </a:p>
          <a:p>
            <a:endParaRPr lang="nl-BE" dirty="0"/>
          </a:p>
        </p:txBody>
      </p:sp>
      <p:sp>
        <p:nvSpPr>
          <p:cNvPr id="4" name="Tijdelijke aanduiding voor tekst 3">
            <a:extLst>
              <a:ext uri="{FF2B5EF4-FFF2-40B4-BE49-F238E27FC236}">
                <a16:creationId xmlns:a16="http://schemas.microsoft.com/office/drawing/2014/main" id="{A85C2EEA-A0DC-4626-802E-8B7730DB193A}"/>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178453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E639928A-7BFF-46C6-8F58-76BEC493AC47}"/>
              </a:ext>
            </a:extLst>
          </p:cNvPr>
          <p:cNvSpPr>
            <a:spLocks noGrp="1"/>
          </p:cNvSpPr>
          <p:nvPr>
            <p:ph sz="half" idx="1"/>
          </p:nvPr>
        </p:nvSpPr>
        <p:spPr>
          <a:xfrm>
            <a:off x="1312934" y="1216266"/>
            <a:ext cx="7416000" cy="2754000"/>
          </a:xfrm>
        </p:spPr>
        <p:txBody>
          <a:bodyPr/>
          <a:lstStyle/>
          <a:p>
            <a:endParaRPr lang="nl-BE" dirty="0"/>
          </a:p>
        </p:txBody>
      </p:sp>
      <p:grpSp>
        <p:nvGrpSpPr>
          <p:cNvPr id="12" name="Groep 11">
            <a:extLst>
              <a:ext uri="{FF2B5EF4-FFF2-40B4-BE49-F238E27FC236}">
                <a16:creationId xmlns:a16="http://schemas.microsoft.com/office/drawing/2014/main" id="{B120B600-B181-40ED-A4A9-1FBEDDF59CFC}"/>
              </a:ext>
            </a:extLst>
          </p:cNvPr>
          <p:cNvGrpSpPr/>
          <p:nvPr/>
        </p:nvGrpSpPr>
        <p:grpSpPr>
          <a:xfrm>
            <a:off x="516997" y="1006333"/>
            <a:ext cx="5636419" cy="2385841"/>
            <a:chOff x="400050" y="1393769"/>
            <a:chExt cx="7954097" cy="3492327"/>
          </a:xfrm>
        </p:grpSpPr>
        <p:pic>
          <p:nvPicPr>
            <p:cNvPr id="5" name="Afbeelding 4">
              <a:extLst>
                <a:ext uri="{FF2B5EF4-FFF2-40B4-BE49-F238E27FC236}">
                  <a16:creationId xmlns:a16="http://schemas.microsoft.com/office/drawing/2014/main" id="{47A60F58-3B18-4711-A812-AB758E9AFA53}"/>
                </a:ext>
              </a:extLst>
            </p:cNvPr>
            <p:cNvPicPr>
              <a:picLocks noChangeAspect="1"/>
            </p:cNvPicPr>
            <p:nvPr/>
          </p:nvPicPr>
          <p:blipFill>
            <a:blip r:embed="rId2"/>
            <a:stretch>
              <a:fillRect/>
            </a:stretch>
          </p:blipFill>
          <p:spPr>
            <a:xfrm>
              <a:off x="400050" y="1393769"/>
              <a:ext cx="7954097" cy="3492327"/>
            </a:xfrm>
            <a:prstGeom prst="rect">
              <a:avLst/>
            </a:prstGeom>
          </p:spPr>
        </p:pic>
        <p:sp>
          <p:nvSpPr>
            <p:cNvPr id="6" name="Rechthoek 5">
              <a:extLst>
                <a:ext uri="{FF2B5EF4-FFF2-40B4-BE49-F238E27FC236}">
                  <a16:creationId xmlns:a16="http://schemas.microsoft.com/office/drawing/2014/main" id="{886A0285-5AD5-4AC3-A54F-FF62342131C2}"/>
                </a:ext>
              </a:extLst>
            </p:cNvPr>
            <p:cNvSpPr/>
            <p:nvPr/>
          </p:nvSpPr>
          <p:spPr>
            <a:xfrm>
              <a:off x="400050" y="2676333"/>
              <a:ext cx="7954097" cy="909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FlandersArtSerif-Regular"/>
              </a:endParaRPr>
            </a:p>
          </p:txBody>
        </p:sp>
      </p:grpSp>
      <p:grpSp>
        <p:nvGrpSpPr>
          <p:cNvPr id="11" name="Groep 10">
            <a:extLst>
              <a:ext uri="{FF2B5EF4-FFF2-40B4-BE49-F238E27FC236}">
                <a16:creationId xmlns:a16="http://schemas.microsoft.com/office/drawing/2014/main" id="{5B01DBA1-7E50-4B09-A106-B73F045FCA33}"/>
              </a:ext>
            </a:extLst>
          </p:cNvPr>
          <p:cNvGrpSpPr/>
          <p:nvPr/>
        </p:nvGrpSpPr>
        <p:grpSpPr>
          <a:xfrm>
            <a:off x="6818223" y="765366"/>
            <a:ext cx="2093423" cy="2000250"/>
            <a:chOff x="8824770" y="3624432"/>
            <a:chExt cx="3278459" cy="3233568"/>
          </a:xfrm>
        </p:grpSpPr>
        <p:pic>
          <p:nvPicPr>
            <p:cNvPr id="8" name="Afbeelding 7">
              <a:hlinkClick r:id="rId3"/>
              <a:extLst>
                <a:ext uri="{FF2B5EF4-FFF2-40B4-BE49-F238E27FC236}">
                  <a16:creationId xmlns:a16="http://schemas.microsoft.com/office/drawing/2014/main" id="{B54910B1-B725-4D1A-97CE-4D841B39E456}"/>
                </a:ext>
              </a:extLst>
            </p:cNvPr>
            <p:cNvPicPr>
              <a:picLocks noChangeAspect="1"/>
            </p:cNvPicPr>
            <p:nvPr/>
          </p:nvPicPr>
          <p:blipFill>
            <a:blip r:embed="rId4"/>
            <a:stretch>
              <a:fillRect/>
            </a:stretch>
          </p:blipFill>
          <p:spPr>
            <a:xfrm>
              <a:off x="9022242" y="3624432"/>
              <a:ext cx="2849762" cy="3233568"/>
            </a:xfrm>
            <a:prstGeom prst="rect">
              <a:avLst/>
            </a:prstGeom>
          </p:spPr>
        </p:pic>
        <p:sp>
          <p:nvSpPr>
            <p:cNvPr id="9" name="Rechthoek 8">
              <a:extLst>
                <a:ext uri="{FF2B5EF4-FFF2-40B4-BE49-F238E27FC236}">
                  <a16:creationId xmlns:a16="http://schemas.microsoft.com/office/drawing/2014/main" id="{21F39BAB-F60C-4CB7-B2C1-9ED18E9916F7}"/>
                </a:ext>
              </a:extLst>
            </p:cNvPr>
            <p:cNvSpPr/>
            <p:nvPr/>
          </p:nvSpPr>
          <p:spPr>
            <a:xfrm>
              <a:off x="8824770" y="5353050"/>
              <a:ext cx="3278459" cy="552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FlandersArtSerif-Regular"/>
              </a:endParaRPr>
            </a:p>
          </p:txBody>
        </p:sp>
      </p:grpSp>
      <p:pic>
        <p:nvPicPr>
          <p:cNvPr id="10" name="Afbeelding 9">
            <a:extLst>
              <a:ext uri="{FF2B5EF4-FFF2-40B4-BE49-F238E27FC236}">
                <a16:creationId xmlns:a16="http://schemas.microsoft.com/office/drawing/2014/main" id="{AEF1D039-40B9-4D8D-BFA8-4E2E79888F04}"/>
              </a:ext>
            </a:extLst>
          </p:cNvPr>
          <p:cNvPicPr>
            <a:picLocks noChangeAspect="1"/>
          </p:cNvPicPr>
          <p:nvPr/>
        </p:nvPicPr>
        <p:blipFill>
          <a:blip r:embed="rId5"/>
          <a:stretch>
            <a:fillRect/>
          </a:stretch>
        </p:blipFill>
        <p:spPr>
          <a:xfrm>
            <a:off x="3701840" y="2677850"/>
            <a:ext cx="4521022" cy="2168621"/>
          </a:xfrm>
          <a:prstGeom prst="rect">
            <a:avLst/>
          </a:prstGeom>
        </p:spPr>
      </p:pic>
      <p:pic>
        <p:nvPicPr>
          <p:cNvPr id="13" name="Afbeelding 12">
            <a:extLst>
              <a:ext uri="{FF2B5EF4-FFF2-40B4-BE49-F238E27FC236}">
                <a16:creationId xmlns:a16="http://schemas.microsoft.com/office/drawing/2014/main" id="{C3676E38-14BB-404F-B476-BE461881C807}"/>
              </a:ext>
            </a:extLst>
          </p:cNvPr>
          <p:cNvPicPr>
            <a:picLocks noChangeAspect="1"/>
          </p:cNvPicPr>
          <p:nvPr/>
        </p:nvPicPr>
        <p:blipFill>
          <a:blip r:embed="rId6"/>
          <a:stretch>
            <a:fillRect/>
          </a:stretch>
        </p:blipFill>
        <p:spPr>
          <a:xfrm>
            <a:off x="215494" y="3436195"/>
            <a:ext cx="2523074" cy="1132942"/>
          </a:xfrm>
          <a:prstGeom prst="rect">
            <a:avLst/>
          </a:prstGeom>
        </p:spPr>
      </p:pic>
      <p:pic>
        <p:nvPicPr>
          <p:cNvPr id="14" name="Afbeelding 13">
            <a:extLst>
              <a:ext uri="{FF2B5EF4-FFF2-40B4-BE49-F238E27FC236}">
                <a16:creationId xmlns:a16="http://schemas.microsoft.com/office/drawing/2014/main" id="{764A3B7F-E494-4FC3-917B-29F2329CCDE8}"/>
              </a:ext>
            </a:extLst>
          </p:cNvPr>
          <p:cNvPicPr>
            <a:picLocks noChangeAspect="1"/>
          </p:cNvPicPr>
          <p:nvPr/>
        </p:nvPicPr>
        <p:blipFill>
          <a:blip r:embed="rId7"/>
          <a:stretch>
            <a:fillRect/>
          </a:stretch>
        </p:blipFill>
        <p:spPr>
          <a:xfrm>
            <a:off x="955007" y="4061403"/>
            <a:ext cx="2523074" cy="586988"/>
          </a:xfrm>
          <a:prstGeom prst="rect">
            <a:avLst/>
          </a:prstGeom>
        </p:spPr>
      </p:pic>
      <p:sp>
        <p:nvSpPr>
          <p:cNvPr id="4" name="Tekstvak 3">
            <a:extLst>
              <a:ext uri="{FF2B5EF4-FFF2-40B4-BE49-F238E27FC236}">
                <a16:creationId xmlns:a16="http://schemas.microsoft.com/office/drawing/2014/main" id="{58F43B3F-2C2B-4D6B-83B2-40500214EF04}"/>
              </a:ext>
            </a:extLst>
          </p:cNvPr>
          <p:cNvSpPr txBox="1"/>
          <p:nvPr/>
        </p:nvSpPr>
        <p:spPr>
          <a:xfrm>
            <a:off x="3965783" y="1727838"/>
            <a:ext cx="2520036" cy="300082"/>
          </a:xfrm>
          <a:prstGeom prst="rect">
            <a:avLst/>
          </a:prstGeom>
          <a:solidFill>
            <a:schemeClr val="accent3">
              <a:lumMod val="75000"/>
            </a:schemeClr>
          </a:solidFill>
        </p:spPr>
        <p:txBody>
          <a:bodyPr wrap="square" rtlCol="0">
            <a:spAutoFit/>
          </a:bodyPr>
          <a:lstStyle/>
          <a:p>
            <a:pPr algn="ctr" defTabSz="685800">
              <a:buClrTx/>
            </a:pPr>
            <a:r>
              <a:rPr lang="nl-BE" sz="1350" kern="1200" dirty="0">
                <a:solidFill>
                  <a:srgbClr val="373636"/>
                </a:solidFill>
                <a:latin typeface="FlandersArtSerif-Regular"/>
                <a:ea typeface="+mn-ea"/>
                <a:cs typeface="+mn-cs"/>
                <a:hlinkClick r:id="rId8"/>
              </a:rPr>
              <a:t>Of synchronisatie</a:t>
            </a:r>
            <a:endParaRPr lang="nl-BE" sz="1350" kern="1200" dirty="0">
              <a:solidFill>
                <a:srgbClr val="373636"/>
              </a:solidFill>
              <a:latin typeface="FlandersArtSerif-Regular"/>
              <a:ea typeface="+mn-ea"/>
              <a:cs typeface="+mn-cs"/>
            </a:endParaRPr>
          </a:p>
        </p:txBody>
      </p:sp>
      <p:sp>
        <p:nvSpPr>
          <p:cNvPr id="7" name="Pijl: omlaag 6">
            <a:extLst>
              <a:ext uri="{FF2B5EF4-FFF2-40B4-BE49-F238E27FC236}">
                <a16:creationId xmlns:a16="http://schemas.microsoft.com/office/drawing/2014/main" id="{B305A1D7-8DE4-4F3D-A136-9D8A8C8924A5}"/>
              </a:ext>
            </a:extLst>
          </p:cNvPr>
          <p:cNvSpPr/>
          <p:nvPr/>
        </p:nvSpPr>
        <p:spPr>
          <a:xfrm>
            <a:off x="2136215" y="1608666"/>
            <a:ext cx="195722" cy="451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FlandersArtSerif-Regular"/>
            </a:endParaRPr>
          </a:p>
        </p:txBody>
      </p:sp>
      <p:sp>
        <p:nvSpPr>
          <p:cNvPr id="15" name="Pijl: omlaag 14">
            <a:extLst>
              <a:ext uri="{FF2B5EF4-FFF2-40B4-BE49-F238E27FC236}">
                <a16:creationId xmlns:a16="http://schemas.microsoft.com/office/drawing/2014/main" id="{4EA0C6C8-EC79-4DF3-8E9D-0558E0F55503}"/>
              </a:ext>
            </a:extLst>
          </p:cNvPr>
          <p:cNvSpPr/>
          <p:nvPr/>
        </p:nvSpPr>
        <p:spPr>
          <a:xfrm>
            <a:off x="3282359" y="1579486"/>
            <a:ext cx="195722" cy="451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FlandersArtSerif-Regular"/>
            </a:endParaRPr>
          </a:p>
        </p:txBody>
      </p:sp>
      <p:sp>
        <p:nvSpPr>
          <p:cNvPr id="18" name="Google Shape;242;g71eeb774cb_0_278">
            <a:extLst>
              <a:ext uri="{FF2B5EF4-FFF2-40B4-BE49-F238E27FC236}">
                <a16:creationId xmlns:a16="http://schemas.microsoft.com/office/drawing/2014/main" id="{C2294444-B37D-490B-9EC7-D089543F9031}"/>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a:latin typeface="FlandersArtSans-Bold" panose="00000800000000000000" pitchFamily="2" charset="0"/>
              </a:rPr>
              <a:t>Huidige situatie: beschikbare tools/applicaties</a:t>
            </a:r>
          </a:p>
        </p:txBody>
      </p:sp>
    </p:spTree>
    <p:extLst>
      <p:ext uri="{BB962C8B-B14F-4D97-AF65-F5344CB8AC3E}">
        <p14:creationId xmlns:p14="http://schemas.microsoft.com/office/powerpoint/2010/main" val="179875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5702B6E-5F8A-4E2E-A85A-FB31E4BEE9B7}"/>
              </a:ext>
            </a:extLst>
          </p:cNvPr>
          <p:cNvSpPr>
            <a:spLocks noGrp="1"/>
          </p:cNvSpPr>
          <p:nvPr>
            <p:ph sz="half" idx="1"/>
          </p:nvPr>
        </p:nvSpPr>
        <p:spPr/>
        <p:txBody>
          <a:bodyPr/>
          <a:lstStyle/>
          <a:p>
            <a:endParaRPr lang="nl-BE"/>
          </a:p>
        </p:txBody>
      </p:sp>
      <p:pic>
        <p:nvPicPr>
          <p:cNvPr id="4" name="Afbeelding 3">
            <a:hlinkClick r:id="rId2"/>
            <a:extLst>
              <a:ext uri="{FF2B5EF4-FFF2-40B4-BE49-F238E27FC236}">
                <a16:creationId xmlns:a16="http://schemas.microsoft.com/office/drawing/2014/main" id="{64D9D3F4-7BAD-49CE-9192-F91B94E25176}"/>
              </a:ext>
            </a:extLst>
          </p:cNvPr>
          <p:cNvPicPr>
            <a:picLocks noChangeAspect="1"/>
          </p:cNvPicPr>
          <p:nvPr/>
        </p:nvPicPr>
        <p:blipFill>
          <a:blip r:embed="rId3"/>
          <a:stretch>
            <a:fillRect/>
          </a:stretch>
        </p:blipFill>
        <p:spPr>
          <a:xfrm>
            <a:off x="432000" y="236144"/>
            <a:ext cx="8488364" cy="4061536"/>
          </a:xfrm>
          <a:prstGeom prst="rect">
            <a:avLst/>
          </a:prstGeom>
        </p:spPr>
      </p:pic>
    </p:spTree>
    <p:extLst>
      <p:ext uri="{BB962C8B-B14F-4D97-AF65-F5344CB8AC3E}">
        <p14:creationId xmlns:p14="http://schemas.microsoft.com/office/powerpoint/2010/main" val="3639383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1F345D-827F-4792-BCA0-B5C159A54CCB}"/>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EBDBA72D-102F-400A-8D50-9071F08D4B7E}"/>
              </a:ext>
            </a:extLst>
          </p:cNvPr>
          <p:cNvSpPr>
            <a:spLocks noGrp="1"/>
          </p:cNvSpPr>
          <p:nvPr>
            <p:ph sz="half" idx="1"/>
          </p:nvPr>
        </p:nvSpPr>
        <p:spPr/>
        <p:txBody>
          <a:bodyPr/>
          <a:lstStyle/>
          <a:p>
            <a:endParaRPr lang="nl-BE"/>
          </a:p>
        </p:txBody>
      </p:sp>
      <p:pic>
        <p:nvPicPr>
          <p:cNvPr id="4" name="Afbeelding 3">
            <a:hlinkClick r:id="rId2"/>
            <a:extLst>
              <a:ext uri="{FF2B5EF4-FFF2-40B4-BE49-F238E27FC236}">
                <a16:creationId xmlns:a16="http://schemas.microsoft.com/office/drawing/2014/main" id="{FB4D77FB-FD2B-4A83-BCCC-3089CE0B1E70}"/>
              </a:ext>
            </a:extLst>
          </p:cNvPr>
          <p:cNvPicPr>
            <a:picLocks noChangeAspect="1"/>
          </p:cNvPicPr>
          <p:nvPr/>
        </p:nvPicPr>
        <p:blipFill>
          <a:blip r:embed="rId3"/>
          <a:stretch>
            <a:fillRect/>
          </a:stretch>
        </p:blipFill>
        <p:spPr>
          <a:xfrm>
            <a:off x="665067" y="397402"/>
            <a:ext cx="8120085" cy="4027324"/>
          </a:xfrm>
          <a:prstGeom prst="rect">
            <a:avLst/>
          </a:prstGeom>
        </p:spPr>
      </p:pic>
    </p:spTree>
    <p:extLst>
      <p:ext uri="{BB962C8B-B14F-4D97-AF65-F5344CB8AC3E}">
        <p14:creationId xmlns:p14="http://schemas.microsoft.com/office/powerpoint/2010/main" val="931184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0530AF17-989C-40B2-8868-AFA9645206E9}"/>
              </a:ext>
            </a:extLst>
          </p:cNvPr>
          <p:cNvSpPr>
            <a:spLocks noGrp="1"/>
          </p:cNvSpPr>
          <p:nvPr>
            <p:ph type="subTitle" idx="1"/>
          </p:nvPr>
        </p:nvSpPr>
        <p:spPr/>
        <p:txBody>
          <a:bodyPr/>
          <a:lstStyle/>
          <a:p>
            <a:r>
              <a:rPr lang="nl-BE" dirty="0"/>
              <a:t>Voorbeeld: link met UG - </a:t>
            </a:r>
            <a:r>
              <a:rPr lang="nl-BE" dirty="0" err="1"/>
              <a:t>Biblio</a:t>
            </a:r>
            <a:endParaRPr lang="nl-BE" dirty="0"/>
          </a:p>
          <a:p>
            <a:endParaRPr lang="nl-BE" dirty="0"/>
          </a:p>
        </p:txBody>
      </p:sp>
      <p:sp>
        <p:nvSpPr>
          <p:cNvPr id="4" name="Tijdelijke aanduiding voor tekst 3">
            <a:extLst>
              <a:ext uri="{FF2B5EF4-FFF2-40B4-BE49-F238E27FC236}">
                <a16:creationId xmlns:a16="http://schemas.microsoft.com/office/drawing/2014/main" id="{A85C2EEA-A0DC-4626-802E-8B7730DB193A}"/>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325735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E17BE1-1D4C-4882-AABA-7C505BA8A14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5283EF24-53ED-4049-A4EC-AC2E0DB6D4AD}"/>
              </a:ext>
            </a:extLst>
          </p:cNvPr>
          <p:cNvSpPr>
            <a:spLocks noGrp="1"/>
          </p:cNvSpPr>
          <p:nvPr>
            <p:ph sz="half" idx="1"/>
          </p:nvPr>
        </p:nvSpPr>
        <p:spPr/>
        <p:txBody>
          <a:bodyPr/>
          <a:lstStyle/>
          <a:p>
            <a:endParaRPr lang="nl-BE"/>
          </a:p>
        </p:txBody>
      </p:sp>
      <p:pic>
        <p:nvPicPr>
          <p:cNvPr id="4" name="Afbeelding 3">
            <a:hlinkClick r:id="rId2"/>
            <a:extLst>
              <a:ext uri="{FF2B5EF4-FFF2-40B4-BE49-F238E27FC236}">
                <a16:creationId xmlns:a16="http://schemas.microsoft.com/office/drawing/2014/main" id="{51E77F9C-6BE4-44FC-A9A0-F93D0A8B01B9}"/>
              </a:ext>
            </a:extLst>
          </p:cNvPr>
          <p:cNvPicPr>
            <a:picLocks noChangeAspect="1"/>
          </p:cNvPicPr>
          <p:nvPr/>
        </p:nvPicPr>
        <p:blipFill>
          <a:blip r:embed="rId3"/>
          <a:stretch>
            <a:fillRect/>
          </a:stretch>
        </p:blipFill>
        <p:spPr>
          <a:xfrm>
            <a:off x="512064" y="424710"/>
            <a:ext cx="8403336" cy="4294080"/>
          </a:xfrm>
          <a:prstGeom prst="rect">
            <a:avLst/>
          </a:prstGeom>
        </p:spPr>
      </p:pic>
    </p:spTree>
    <p:extLst>
      <p:ext uri="{BB962C8B-B14F-4D97-AF65-F5344CB8AC3E}">
        <p14:creationId xmlns:p14="http://schemas.microsoft.com/office/powerpoint/2010/main" val="13432782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3D34C1CD-8F73-482B-9466-23552EE8CEF6}"/>
              </a:ext>
            </a:extLst>
          </p:cNvPr>
          <p:cNvPicPr>
            <a:picLocks noChangeAspect="1"/>
          </p:cNvPicPr>
          <p:nvPr/>
        </p:nvPicPr>
        <p:blipFill>
          <a:blip r:embed="rId2"/>
          <a:stretch>
            <a:fillRect/>
          </a:stretch>
        </p:blipFill>
        <p:spPr>
          <a:xfrm>
            <a:off x="450288" y="282492"/>
            <a:ext cx="8521944" cy="4307796"/>
          </a:xfrm>
          <a:prstGeom prst="rect">
            <a:avLst/>
          </a:prstGeom>
        </p:spPr>
      </p:pic>
      <p:pic>
        <p:nvPicPr>
          <p:cNvPr id="11" name="Afbeelding 10">
            <a:extLst>
              <a:ext uri="{FF2B5EF4-FFF2-40B4-BE49-F238E27FC236}">
                <a16:creationId xmlns:a16="http://schemas.microsoft.com/office/drawing/2014/main" id="{E98562A2-4EC5-48CE-8907-8DD4FB168C91}"/>
              </a:ext>
            </a:extLst>
          </p:cNvPr>
          <p:cNvPicPr>
            <a:picLocks noChangeAspect="1"/>
          </p:cNvPicPr>
          <p:nvPr/>
        </p:nvPicPr>
        <p:blipFill>
          <a:blip r:embed="rId3"/>
          <a:stretch>
            <a:fillRect/>
          </a:stretch>
        </p:blipFill>
        <p:spPr>
          <a:xfrm>
            <a:off x="2214344" y="1412002"/>
            <a:ext cx="3401541" cy="969351"/>
          </a:xfrm>
          <a:prstGeom prst="rect">
            <a:avLst/>
          </a:prstGeom>
        </p:spPr>
      </p:pic>
      <p:pic>
        <p:nvPicPr>
          <p:cNvPr id="7" name="Tijdelijke aanduiding voor inhoud 6">
            <a:extLst>
              <a:ext uri="{FF2B5EF4-FFF2-40B4-BE49-F238E27FC236}">
                <a16:creationId xmlns:a16="http://schemas.microsoft.com/office/drawing/2014/main" id="{46AF0F84-94B7-4E50-92DC-78C122B5A458}"/>
              </a:ext>
            </a:extLst>
          </p:cNvPr>
          <p:cNvPicPr>
            <a:picLocks noGrp="1" noChangeAspect="1"/>
          </p:cNvPicPr>
          <p:nvPr>
            <p:ph sz="half" idx="1"/>
          </p:nvPr>
        </p:nvPicPr>
        <p:blipFill>
          <a:blip r:embed="rId4"/>
          <a:stretch>
            <a:fillRect/>
          </a:stretch>
        </p:blipFill>
        <p:spPr>
          <a:xfrm>
            <a:off x="5615885" y="2159964"/>
            <a:ext cx="3356347" cy="2754312"/>
          </a:xfrm>
          <a:prstGeom prst="rect">
            <a:avLst/>
          </a:prstGeom>
        </p:spPr>
      </p:pic>
      <p:cxnSp>
        <p:nvCxnSpPr>
          <p:cNvPr id="9" name="Rechte verbindingslijn met pijl 8">
            <a:extLst>
              <a:ext uri="{FF2B5EF4-FFF2-40B4-BE49-F238E27FC236}">
                <a16:creationId xmlns:a16="http://schemas.microsoft.com/office/drawing/2014/main" id="{AB6E143A-4A68-4652-9931-17F33A89E760}"/>
              </a:ext>
            </a:extLst>
          </p:cNvPr>
          <p:cNvCxnSpPr/>
          <p:nvPr/>
        </p:nvCxnSpPr>
        <p:spPr>
          <a:xfrm>
            <a:off x="1831743" y="1737987"/>
            <a:ext cx="3641544" cy="1610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4075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hlinkClick r:id="rId2"/>
            <a:extLst>
              <a:ext uri="{FF2B5EF4-FFF2-40B4-BE49-F238E27FC236}">
                <a16:creationId xmlns:a16="http://schemas.microsoft.com/office/drawing/2014/main" id="{50F51C99-57BD-419D-BC1F-F6E5F83C3840}"/>
              </a:ext>
            </a:extLst>
          </p:cNvPr>
          <p:cNvPicPr>
            <a:picLocks noChangeAspect="1"/>
          </p:cNvPicPr>
          <p:nvPr/>
        </p:nvPicPr>
        <p:blipFill>
          <a:blip r:embed="rId3"/>
          <a:stretch>
            <a:fillRect/>
          </a:stretch>
        </p:blipFill>
        <p:spPr>
          <a:xfrm>
            <a:off x="566295" y="373710"/>
            <a:ext cx="8291457" cy="4190889"/>
          </a:xfrm>
          <a:prstGeom prst="rect">
            <a:avLst/>
          </a:prstGeom>
        </p:spPr>
      </p:pic>
    </p:spTree>
    <p:extLst>
      <p:ext uri="{BB962C8B-B14F-4D97-AF65-F5344CB8AC3E}">
        <p14:creationId xmlns:p14="http://schemas.microsoft.com/office/powerpoint/2010/main" val="41832341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DE6ED-397C-4517-AE52-EF78D0FEFFC2}"/>
              </a:ext>
            </a:extLst>
          </p:cNvPr>
          <p:cNvSpPr>
            <a:spLocks noGrp="1"/>
          </p:cNvSpPr>
          <p:nvPr>
            <p:ph type="ctrTitle"/>
          </p:nvPr>
        </p:nvSpPr>
        <p:spPr>
          <a:xfrm>
            <a:off x="1296001" y="1517400"/>
            <a:ext cx="7415999" cy="1555200"/>
          </a:xfrm>
        </p:spPr>
        <p:txBody>
          <a:bodyPr/>
          <a:lstStyle/>
          <a:p>
            <a:r>
              <a:rPr lang="nl-BE" dirty="0"/>
              <a:t>“Workflow” te ondersteunen</a:t>
            </a:r>
          </a:p>
        </p:txBody>
      </p:sp>
      <p:sp>
        <p:nvSpPr>
          <p:cNvPr id="3" name="Ondertitel 2">
            <a:extLst>
              <a:ext uri="{FF2B5EF4-FFF2-40B4-BE49-F238E27FC236}">
                <a16:creationId xmlns:a16="http://schemas.microsoft.com/office/drawing/2014/main" id="{64DD61B4-23BA-4EB4-8D95-3B4CDFDCCCCF}"/>
              </a:ext>
            </a:extLst>
          </p:cNvPr>
          <p:cNvSpPr>
            <a:spLocks noGrp="1"/>
          </p:cNvSpPr>
          <p:nvPr>
            <p:ph type="subTitle" idx="1"/>
          </p:nvPr>
        </p:nvSpPr>
        <p:spPr/>
        <p:txBody>
          <a:bodyPr/>
          <a:lstStyle/>
          <a:p>
            <a:r>
              <a:rPr lang="nl-BE" dirty="0"/>
              <a:t>Verschillende fases in een bouwproject leiden tot verschillende types proeven en waarnemingen op in de tijd gespreide tijdstippen</a:t>
            </a:r>
          </a:p>
          <a:p>
            <a:r>
              <a:rPr lang="nl-BE" dirty="0"/>
              <a:t>Samenhang in DOV ter beschikking te stellen ter ondersteuning van de partijen met taken in elke fase en met het oog op later hergebruik van de data</a:t>
            </a:r>
          </a:p>
        </p:txBody>
      </p:sp>
      <p:sp>
        <p:nvSpPr>
          <p:cNvPr id="4" name="Tijdelijke aanduiding voor tekst 3">
            <a:extLst>
              <a:ext uri="{FF2B5EF4-FFF2-40B4-BE49-F238E27FC236}">
                <a16:creationId xmlns:a16="http://schemas.microsoft.com/office/drawing/2014/main" id="{270C9DCD-00D7-4FFF-AA3F-1C63336238DE}"/>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12437190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FB08BB-5C54-4CE5-9C56-01702025633E}"/>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1300A71E-977D-41DE-AB5B-4D12D73CAFD2}"/>
              </a:ext>
            </a:extLst>
          </p:cNvPr>
          <p:cNvSpPr>
            <a:spLocks noGrp="1"/>
          </p:cNvSpPr>
          <p:nvPr>
            <p:ph sz="half" idx="1"/>
          </p:nvPr>
        </p:nvSpPr>
        <p:spPr/>
        <p:txBody>
          <a:bodyPr/>
          <a:lstStyle/>
          <a:p>
            <a:endParaRPr lang="nl-BE"/>
          </a:p>
        </p:txBody>
      </p:sp>
      <p:pic>
        <p:nvPicPr>
          <p:cNvPr id="4" name="Afbeelding 3">
            <a:extLst>
              <a:ext uri="{FF2B5EF4-FFF2-40B4-BE49-F238E27FC236}">
                <a16:creationId xmlns:a16="http://schemas.microsoft.com/office/drawing/2014/main" id="{A190B5B1-30DC-427D-9371-F6824CC6FC2F}"/>
              </a:ext>
            </a:extLst>
          </p:cNvPr>
          <p:cNvPicPr>
            <a:picLocks noChangeAspect="1"/>
          </p:cNvPicPr>
          <p:nvPr/>
        </p:nvPicPr>
        <p:blipFill>
          <a:blip r:embed="rId2"/>
          <a:stretch>
            <a:fillRect/>
          </a:stretch>
        </p:blipFill>
        <p:spPr>
          <a:xfrm>
            <a:off x="377823" y="101286"/>
            <a:ext cx="6149835" cy="3960034"/>
          </a:xfrm>
          <a:prstGeom prst="rect">
            <a:avLst/>
          </a:prstGeom>
        </p:spPr>
      </p:pic>
      <p:pic>
        <p:nvPicPr>
          <p:cNvPr id="5" name="Afbeelding 4">
            <a:extLst>
              <a:ext uri="{FF2B5EF4-FFF2-40B4-BE49-F238E27FC236}">
                <a16:creationId xmlns:a16="http://schemas.microsoft.com/office/drawing/2014/main" id="{A17D6A36-136F-46D8-A66B-FB5235FE330E}"/>
              </a:ext>
            </a:extLst>
          </p:cNvPr>
          <p:cNvPicPr>
            <a:picLocks noChangeAspect="1"/>
          </p:cNvPicPr>
          <p:nvPr/>
        </p:nvPicPr>
        <p:blipFill>
          <a:blip r:embed="rId3"/>
          <a:stretch>
            <a:fillRect/>
          </a:stretch>
        </p:blipFill>
        <p:spPr>
          <a:xfrm>
            <a:off x="6426381" y="2682590"/>
            <a:ext cx="2386897" cy="2257050"/>
          </a:xfrm>
          <a:prstGeom prst="rect">
            <a:avLst/>
          </a:prstGeom>
        </p:spPr>
      </p:pic>
    </p:spTree>
    <p:extLst>
      <p:ext uri="{BB962C8B-B14F-4D97-AF65-F5344CB8AC3E}">
        <p14:creationId xmlns:p14="http://schemas.microsoft.com/office/powerpoint/2010/main" val="1360343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6B73BD-97AA-479C-A13F-F439B08DAC8E}"/>
              </a:ext>
            </a:extLst>
          </p:cNvPr>
          <p:cNvSpPr>
            <a:spLocks noGrp="1"/>
          </p:cNvSpPr>
          <p:nvPr>
            <p:ph type="title"/>
          </p:nvPr>
        </p:nvSpPr>
        <p:spPr/>
        <p:txBody>
          <a:bodyPr/>
          <a:lstStyle/>
          <a:p>
            <a:endParaRPr lang="nl-BE"/>
          </a:p>
        </p:txBody>
      </p:sp>
      <p:graphicFrame>
        <p:nvGraphicFramePr>
          <p:cNvPr id="5" name="Tijdelijke aanduiding voor inhoud 4">
            <a:extLst>
              <a:ext uri="{FF2B5EF4-FFF2-40B4-BE49-F238E27FC236}">
                <a16:creationId xmlns:a16="http://schemas.microsoft.com/office/drawing/2014/main" id="{3831A7F7-B88A-4CCD-B14D-2CBEE3615C05}"/>
              </a:ext>
            </a:extLst>
          </p:cNvPr>
          <p:cNvGraphicFramePr>
            <a:graphicFrameLocks noGrp="1"/>
          </p:cNvGraphicFramePr>
          <p:nvPr>
            <p:ph sz="half" idx="1"/>
          </p:nvPr>
        </p:nvGraphicFramePr>
        <p:xfrm>
          <a:off x="1296000" y="3467739"/>
          <a:ext cx="6243518" cy="1497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Afbeelding 3">
            <a:extLst>
              <a:ext uri="{FF2B5EF4-FFF2-40B4-BE49-F238E27FC236}">
                <a16:creationId xmlns:a16="http://schemas.microsoft.com/office/drawing/2014/main" id="{B12E23EB-7996-40F8-8135-16C09511E4DD}"/>
              </a:ext>
            </a:extLst>
          </p:cNvPr>
          <p:cNvPicPr>
            <a:picLocks noChangeAspect="1"/>
          </p:cNvPicPr>
          <p:nvPr/>
        </p:nvPicPr>
        <p:blipFill>
          <a:blip r:embed="rId7"/>
          <a:stretch>
            <a:fillRect/>
          </a:stretch>
        </p:blipFill>
        <p:spPr>
          <a:xfrm>
            <a:off x="742320" y="146088"/>
            <a:ext cx="7792080" cy="3292336"/>
          </a:xfrm>
          <a:prstGeom prst="rect">
            <a:avLst/>
          </a:prstGeom>
        </p:spPr>
      </p:pic>
      <p:cxnSp>
        <p:nvCxnSpPr>
          <p:cNvPr id="7" name="Rechte verbindingslijn met pijl 6">
            <a:extLst>
              <a:ext uri="{FF2B5EF4-FFF2-40B4-BE49-F238E27FC236}">
                <a16:creationId xmlns:a16="http://schemas.microsoft.com/office/drawing/2014/main" id="{7296170D-DD7F-4286-B2A4-CCDBA7304F0F}"/>
              </a:ext>
            </a:extLst>
          </p:cNvPr>
          <p:cNvCxnSpPr>
            <a:cxnSpLocks/>
          </p:cNvCxnSpPr>
          <p:nvPr/>
        </p:nvCxnSpPr>
        <p:spPr>
          <a:xfrm flipH="1">
            <a:off x="2515234" y="2053858"/>
            <a:ext cx="1025136" cy="1873477"/>
          </a:xfrm>
          <a:prstGeom prst="straightConnector1">
            <a:avLst/>
          </a:prstGeom>
          <a:ln w="57150">
            <a:solidFill>
              <a:srgbClr val="E5DA04"/>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9769381F-FEEA-46FB-B99B-844D137F4753}"/>
              </a:ext>
            </a:extLst>
          </p:cNvPr>
          <p:cNvCxnSpPr>
            <a:cxnSpLocks/>
          </p:cNvCxnSpPr>
          <p:nvPr/>
        </p:nvCxnSpPr>
        <p:spPr>
          <a:xfrm>
            <a:off x="3845169" y="2250831"/>
            <a:ext cx="523966" cy="1714340"/>
          </a:xfrm>
          <a:prstGeom prst="straightConnector1">
            <a:avLst/>
          </a:prstGeom>
          <a:ln w="57150">
            <a:solidFill>
              <a:srgbClr val="A66D3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F0DB80E0-77A6-443A-AC92-3B262F8A120E}"/>
              </a:ext>
            </a:extLst>
          </p:cNvPr>
          <p:cNvCxnSpPr>
            <a:cxnSpLocks/>
          </p:cNvCxnSpPr>
          <p:nvPr/>
        </p:nvCxnSpPr>
        <p:spPr>
          <a:xfrm>
            <a:off x="4549195" y="1734384"/>
            <a:ext cx="1816436" cy="2124952"/>
          </a:xfrm>
          <a:prstGeom prst="straightConnector1">
            <a:avLst/>
          </a:prstGeom>
          <a:ln w="57150">
            <a:solidFill>
              <a:srgbClr val="6B6B6B"/>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ep 25">
            <a:extLst>
              <a:ext uri="{FF2B5EF4-FFF2-40B4-BE49-F238E27FC236}">
                <a16:creationId xmlns:a16="http://schemas.microsoft.com/office/drawing/2014/main" id="{7CD2F021-EE97-4AEF-B65F-6F1B3842CA69}"/>
              </a:ext>
            </a:extLst>
          </p:cNvPr>
          <p:cNvGrpSpPr/>
          <p:nvPr/>
        </p:nvGrpSpPr>
        <p:grpSpPr>
          <a:xfrm>
            <a:off x="1748182" y="879190"/>
            <a:ext cx="1757987" cy="4457700"/>
            <a:chOff x="1748182" y="879190"/>
            <a:chExt cx="1757987" cy="4457700"/>
          </a:xfrm>
        </p:grpSpPr>
        <p:pic>
          <p:nvPicPr>
            <p:cNvPr id="18" name="Afbeelding 17">
              <a:extLst>
                <a:ext uri="{FF2B5EF4-FFF2-40B4-BE49-F238E27FC236}">
                  <a16:creationId xmlns:a16="http://schemas.microsoft.com/office/drawing/2014/main" id="{F4A150F4-3841-4143-AF66-B182AC909512}"/>
                </a:ext>
              </a:extLst>
            </p:cNvPr>
            <p:cNvPicPr>
              <a:picLocks noChangeAspect="1"/>
            </p:cNvPicPr>
            <p:nvPr/>
          </p:nvPicPr>
          <p:blipFill>
            <a:blip r:embed="rId8"/>
            <a:stretch>
              <a:fillRect/>
            </a:stretch>
          </p:blipFill>
          <p:spPr>
            <a:xfrm rot="18697612">
              <a:off x="-275880" y="2903252"/>
              <a:ext cx="4457700" cy="409575"/>
            </a:xfrm>
            <a:prstGeom prst="rect">
              <a:avLst/>
            </a:prstGeom>
          </p:spPr>
        </p:pic>
        <p:sp>
          <p:nvSpPr>
            <p:cNvPr id="19" name="Ovaal 18">
              <a:extLst>
                <a:ext uri="{FF2B5EF4-FFF2-40B4-BE49-F238E27FC236}">
                  <a16:creationId xmlns:a16="http://schemas.microsoft.com/office/drawing/2014/main" id="{D9588506-C5D4-45E8-A041-AC4BDD872556}"/>
                </a:ext>
              </a:extLst>
            </p:cNvPr>
            <p:cNvSpPr/>
            <p:nvPr/>
          </p:nvSpPr>
          <p:spPr>
            <a:xfrm rot="2400981">
              <a:off x="2981244" y="1248223"/>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FlandersArtSerif-Regular"/>
                <a:ea typeface="+mn-ea"/>
                <a:cs typeface="+mn-cs"/>
              </a:endParaRPr>
            </a:p>
          </p:txBody>
        </p:sp>
      </p:grpSp>
      <p:grpSp>
        <p:nvGrpSpPr>
          <p:cNvPr id="24" name="Groep 23">
            <a:extLst>
              <a:ext uri="{FF2B5EF4-FFF2-40B4-BE49-F238E27FC236}">
                <a16:creationId xmlns:a16="http://schemas.microsoft.com/office/drawing/2014/main" id="{0226A6D1-3AE0-40F5-898A-755BE3C5417B}"/>
              </a:ext>
            </a:extLst>
          </p:cNvPr>
          <p:cNvGrpSpPr/>
          <p:nvPr/>
        </p:nvGrpSpPr>
        <p:grpSpPr>
          <a:xfrm>
            <a:off x="4549195" y="1200871"/>
            <a:ext cx="1224655" cy="3400425"/>
            <a:chOff x="5007053" y="2039288"/>
            <a:chExt cx="1224655" cy="3400425"/>
          </a:xfrm>
        </p:grpSpPr>
        <p:pic>
          <p:nvPicPr>
            <p:cNvPr id="17" name="Afbeelding 16">
              <a:extLst>
                <a:ext uri="{FF2B5EF4-FFF2-40B4-BE49-F238E27FC236}">
                  <a16:creationId xmlns:a16="http://schemas.microsoft.com/office/drawing/2014/main" id="{1B6D9F88-4F41-40AB-8530-9286D78684DC}"/>
                </a:ext>
              </a:extLst>
            </p:cNvPr>
            <p:cNvPicPr>
              <a:picLocks noChangeAspect="1"/>
            </p:cNvPicPr>
            <p:nvPr/>
          </p:nvPicPr>
          <p:blipFill>
            <a:blip r:embed="rId9"/>
            <a:stretch>
              <a:fillRect/>
            </a:stretch>
          </p:blipFill>
          <p:spPr>
            <a:xfrm rot="18612656">
              <a:off x="3416378" y="3629963"/>
              <a:ext cx="3400425" cy="219075"/>
            </a:xfrm>
            <a:prstGeom prst="rect">
              <a:avLst/>
            </a:prstGeom>
          </p:spPr>
        </p:pic>
        <p:sp>
          <p:nvSpPr>
            <p:cNvPr id="20" name="Ovaal 19">
              <a:extLst>
                <a:ext uri="{FF2B5EF4-FFF2-40B4-BE49-F238E27FC236}">
                  <a16:creationId xmlns:a16="http://schemas.microsoft.com/office/drawing/2014/main" id="{E9F44C45-764F-4623-B8D1-1AD2975BADDD}"/>
                </a:ext>
              </a:extLst>
            </p:cNvPr>
            <p:cNvSpPr/>
            <p:nvPr/>
          </p:nvSpPr>
          <p:spPr>
            <a:xfrm rot="2400981">
              <a:off x="5706783" y="2124800"/>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FlandersArtSerif-Regular"/>
                <a:ea typeface="+mn-ea"/>
                <a:cs typeface="+mn-cs"/>
              </a:endParaRPr>
            </a:p>
          </p:txBody>
        </p:sp>
      </p:grpSp>
      <p:grpSp>
        <p:nvGrpSpPr>
          <p:cNvPr id="25" name="Groep 24">
            <a:extLst>
              <a:ext uri="{FF2B5EF4-FFF2-40B4-BE49-F238E27FC236}">
                <a16:creationId xmlns:a16="http://schemas.microsoft.com/office/drawing/2014/main" id="{EE93048E-FAF0-4D1E-BDB2-00E049B24DB8}"/>
              </a:ext>
            </a:extLst>
          </p:cNvPr>
          <p:cNvGrpSpPr/>
          <p:nvPr/>
        </p:nvGrpSpPr>
        <p:grpSpPr>
          <a:xfrm>
            <a:off x="7654190" y="1531959"/>
            <a:ext cx="1244731" cy="3781425"/>
            <a:chOff x="7704729" y="1680737"/>
            <a:chExt cx="1244731" cy="3781425"/>
          </a:xfrm>
        </p:grpSpPr>
        <p:pic>
          <p:nvPicPr>
            <p:cNvPr id="16" name="Afbeelding 15">
              <a:extLst>
                <a:ext uri="{FF2B5EF4-FFF2-40B4-BE49-F238E27FC236}">
                  <a16:creationId xmlns:a16="http://schemas.microsoft.com/office/drawing/2014/main" id="{91E92F8D-A318-493F-B6E4-27D4D8B0229A}"/>
                </a:ext>
              </a:extLst>
            </p:cNvPr>
            <p:cNvPicPr>
              <a:picLocks noChangeAspect="1"/>
            </p:cNvPicPr>
            <p:nvPr/>
          </p:nvPicPr>
          <p:blipFill>
            <a:blip r:embed="rId10"/>
            <a:stretch>
              <a:fillRect/>
            </a:stretch>
          </p:blipFill>
          <p:spPr>
            <a:xfrm rot="18532024">
              <a:off x="5937841" y="3447625"/>
              <a:ext cx="3781425" cy="247650"/>
            </a:xfrm>
            <a:prstGeom prst="rect">
              <a:avLst/>
            </a:prstGeom>
          </p:spPr>
        </p:pic>
        <p:sp>
          <p:nvSpPr>
            <p:cNvPr id="21" name="Ovaal 20">
              <a:extLst>
                <a:ext uri="{FF2B5EF4-FFF2-40B4-BE49-F238E27FC236}">
                  <a16:creationId xmlns:a16="http://schemas.microsoft.com/office/drawing/2014/main" id="{C356B1A5-4690-4353-B6A3-47203A9E41DD}"/>
                </a:ext>
              </a:extLst>
            </p:cNvPr>
            <p:cNvSpPr/>
            <p:nvPr/>
          </p:nvSpPr>
          <p:spPr>
            <a:xfrm rot="2400981">
              <a:off x="8424535" y="1931501"/>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FlandersArtSerif-Regular"/>
                <a:ea typeface="+mn-ea"/>
                <a:cs typeface="+mn-cs"/>
              </a:endParaRPr>
            </a:p>
          </p:txBody>
        </p:sp>
      </p:grpSp>
    </p:spTree>
    <p:extLst>
      <p:ext uri="{BB962C8B-B14F-4D97-AF65-F5344CB8AC3E}">
        <p14:creationId xmlns:p14="http://schemas.microsoft.com/office/powerpoint/2010/main" val="24278536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C0AE57-8D8C-451E-801C-E59F8705F12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67B648EB-EC49-4A96-BE4C-E5A7C602B7DF}"/>
              </a:ext>
            </a:extLst>
          </p:cNvPr>
          <p:cNvSpPr>
            <a:spLocks noGrp="1"/>
          </p:cNvSpPr>
          <p:nvPr>
            <p:ph sz="half" idx="1"/>
          </p:nvPr>
        </p:nvSpPr>
        <p:spPr/>
        <p:txBody>
          <a:bodyPr/>
          <a:lstStyle/>
          <a:p>
            <a:endParaRPr lang="nl-BE"/>
          </a:p>
        </p:txBody>
      </p:sp>
      <p:pic>
        <p:nvPicPr>
          <p:cNvPr id="1026" name="Afbeelding 3">
            <a:extLst>
              <a:ext uri="{FF2B5EF4-FFF2-40B4-BE49-F238E27FC236}">
                <a16:creationId xmlns:a16="http://schemas.microsoft.com/office/drawing/2014/main" id="{DB60F1E4-5E82-49A4-BF90-6F377128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49" y="602650"/>
            <a:ext cx="8235951"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928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BE7AEB83-8325-4AE7-A423-A68B842BFA73}"/>
              </a:ext>
            </a:extLst>
          </p:cNvPr>
          <p:cNvSpPr>
            <a:spLocks noGrp="1"/>
          </p:cNvSpPr>
          <p:nvPr>
            <p:ph sz="half" idx="1"/>
          </p:nvPr>
        </p:nvSpPr>
        <p:spPr>
          <a:xfrm>
            <a:off x="1099351" y="1461800"/>
            <a:ext cx="7416000" cy="2754000"/>
          </a:xfrm>
        </p:spPr>
        <p:txBody>
          <a:bodyPr/>
          <a:lstStyle/>
          <a:p>
            <a:r>
              <a:rPr lang="nl-BE" dirty="0"/>
              <a:t>DOV-data: via permanente URL</a:t>
            </a:r>
          </a:p>
          <a:p>
            <a:pPr lvl="1"/>
            <a:r>
              <a:rPr lang="nl-BE" sz="2100" dirty="0">
                <a:hlinkClick r:id="rId2"/>
              </a:rPr>
              <a:t>https://www.dov.vlaanderen.be/data/boring/2006-148250</a:t>
            </a:r>
            <a:endParaRPr lang="nl-BE" sz="2100" dirty="0"/>
          </a:p>
          <a:p>
            <a:pPr lvl="2"/>
            <a:r>
              <a:rPr lang="nl-BE" sz="1200" dirty="0">
                <a:hlinkClick r:id="rId3">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3">
                  <a:extLst>
                    <a:ext uri="{A12FA001-AC4F-418D-AE19-62706E023703}">
                      <ahyp:hlinkClr xmlns:ahyp="http://schemas.microsoft.com/office/drawing/2018/hyperlinkcolor" val="tx"/>
                    </a:ext>
                  </a:extLst>
                </a:hlinkClick>
              </a:rPr>
              <a:t>xml</a:t>
            </a:r>
            <a:endParaRPr lang="nl-BE" sz="1200" dirty="0">
              <a:solidFill>
                <a:srgbClr val="FF0000"/>
              </a:solidFill>
            </a:endParaRPr>
          </a:p>
          <a:p>
            <a:pPr lvl="2"/>
            <a:r>
              <a:rPr lang="nl-BE" sz="1200" dirty="0">
                <a:hlinkClick r:id="rId4">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4">
                  <a:extLst>
                    <a:ext uri="{A12FA001-AC4F-418D-AE19-62706E023703}">
                      <ahyp:hlinkClr xmlns:ahyp="http://schemas.microsoft.com/office/drawing/2018/hyperlinkcolor" val="tx"/>
                    </a:ext>
                  </a:extLst>
                </a:hlinkClick>
              </a:rPr>
              <a:t>json</a:t>
            </a:r>
            <a:endParaRPr lang="nl-BE" sz="1200" dirty="0">
              <a:solidFill>
                <a:srgbClr val="FF0000"/>
              </a:solidFill>
            </a:endParaRPr>
          </a:p>
          <a:p>
            <a:pPr lvl="2"/>
            <a:r>
              <a:rPr lang="nl-BE" sz="1200" dirty="0">
                <a:hlinkClick r:id="rId5">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5">
                  <a:extLst>
                    <a:ext uri="{A12FA001-AC4F-418D-AE19-62706E023703}">
                      <ahyp:hlinkClr xmlns:ahyp="http://schemas.microsoft.com/office/drawing/2018/hyperlinkcolor" val="tx"/>
                    </a:ext>
                  </a:extLst>
                </a:hlinkClick>
              </a:rPr>
              <a:t>html</a:t>
            </a:r>
            <a:endParaRPr lang="nl-BE" sz="1200" dirty="0">
              <a:solidFill>
                <a:srgbClr val="FF0000"/>
              </a:solidFill>
            </a:endParaRPr>
          </a:p>
          <a:p>
            <a:pPr lvl="2"/>
            <a:endParaRPr lang="nl-BE" sz="1200" dirty="0">
              <a:solidFill>
                <a:srgbClr val="FF0000"/>
              </a:solidFill>
            </a:endParaRPr>
          </a:p>
          <a:p>
            <a:r>
              <a:rPr lang="nl-BE" dirty="0"/>
              <a:t>Objecten op die manier ontsloten of ontsluiting lopende</a:t>
            </a:r>
          </a:p>
          <a:p>
            <a:pPr lvl="1"/>
            <a:r>
              <a:rPr lang="nl-BE" dirty="0"/>
              <a:t>Opdracht, boring, interpretatie, grondmonster, sondering, put, filter, watermonster, ….</a:t>
            </a:r>
          </a:p>
          <a:p>
            <a:pPr lvl="1"/>
            <a:r>
              <a:rPr lang="nl-BE" dirty="0">
                <a:solidFill>
                  <a:schemeClr val="accent3">
                    <a:lumMod val="75000"/>
                  </a:schemeClr>
                </a:solidFill>
              </a:rPr>
              <a:t>bodemlocatie, bodemsite, bodemmonster, …..</a:t>
            </a:r>
          </a:p>
        </p:txBody>
      </p:sp>
      <p:sp>
        <p:nvSpPr>
          <p:cNvPr id="6" name="Google Shape;242;g71eeb774cb_0_278">
            <a:extLst>
              <a:ext uri="{FF2B5EF4-FFF2-40B4-BE49-F238E27FC236}">
                <a16:creationId xmlns:a16="http://schemas.microsoft.com/office/drawing/2014/main" id="{1B0E1648-ECC2-44D4-A81C-A91B45991B6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800" b="1">
                <a:latin typeface="FlandersArtSans-Bold" panose="00000800000000000000" pitchFamily="2" charset="0"/>
              </a:rPr>
              <a:t>Huidige ontsluiting data DOV</a:t>
            </a:r>
          </a:p>
        </p:txBody>
      </p:sp>
    </p:spTree>
    <p:extLst>
      <p:ext uri="{BB962C8B-B14F-4D97-AF65-F5344CB8AC3E}">
        <p14:creationId xmlns:p14="http://schemas.microsoft.com/office/powerpoint/2010/main" val="840627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6965E-37CE-4D9D-B438-F15AD7D3150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C5F71774-6AA8-4883-B230-9F5533D12340}"/>
              </a:ext>
            </a:extLst>
          </p:cNvPr>
          <p:cNvSpPr>
            <a:spLocks noGrp="1"/>
          </p:cNvSpPr>
          <p:nvPr>
            <p:ph sz="half" idx="1"/>
          </p:nvPr>
        </p:nvSpPr>
        <p:spPr/>
        <p:txBody>
          <a:bodyPr/>
          <a:lstStyle/>
          <a:p>
            <a:endParaRPr lang="nl-BE"/>
          </a:p>
        </p:txBody>
      </p:sp>
      <p:pic>
        <p:nvPicPr>
          <p:cNvPr id="2050" name="Picture 2">
            <a:extLst>
              <a:ext uri="{FF2B5EF4-FFF2-40B4-BE49-F238E27FC236}">
                <a16:creationId xmlns:a16="http://schemas.microsoft.com/office/drawing/2014/main" id="{F94FCAAC-5F75-4CE0-90BC-354F68B9C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31" y="254400"/>
            <a:ext cx="8186738" cy="301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Afbeelding 5">
            <a:extLst>
              <a:ext uri="{FF2B5EF4-FFF2-40B4-BE49-F238E27FC236}">
                <a16:creationId xmlns:a16="http://schemas.microsoft.com/office/drawing/2014/main" id="{9ECA7606-8A64-48D6-A90F-4AD1A2679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 y="2119054"/>
            <a:ext cx="8186738" cy="272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kstvak 3">
            <a:extLst>
              <a:ext uri="{FF2B5EF4-FFF2-40B4-BE49-F238E27FC236}">
                <a16:creationId xmlns:a16="http://schemas.microsoft.com/office/drawing/2014/main" id="{79BE51A9-3CF1-4CD8-9756-2C89E04218E0}"/>
              </a:ext>
            </a:extLst>
          </p:cNvPr>
          <p:cNvSpPr txBox="1"/>
          <p:nvPr/>
        </p:nvSpPr>
        <p:spPr>
          <a:xfrm>
            <a:off x="393192" y="254400"/>
            <a:ext cx="2441448" cy="369332"/>
          </a:xfrm>
          <a:prstGeom prst="rect">
            <a:avLst/>
          </a:prstGeom>
          <a:solidFill>
            <a:schemeClr val="accent4">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373636"/>
                </a:solidFill>
                <a:effectLst/>
                <a:uLnTx/>
                <a:uFillTx/>
                <a:latin typeface="FlandersArtSerif-Regular"/>
                <a:ea typeface="+mn-ea"/>
                <a:cs typeface="+mn-cs"/>
              </a:rPr>
              <a:t>Link met GIPOD ?</a:t>
            </a:r>
          </a:p>
        </p:txBody>
      </p:sp>
    </p:spTree>
    <p:extLst>
      <p:ext uri="{BB962C8B-B14F-4D97-AF65-F5344CB8AC3E}">
        <p14:creationId xmlns:p14="http://schemas.microsoft.com/office/powerpoint/2010/main" val="2924795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680D7E-7331-4C47-BF93-9F27C7963598}"/>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368096" y="42787"/>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 in AP Boring</a:t>
            </a:r>
            <a:endParaRPr lang="nl-BE" sz="3200" b="1" dirty="0">
              <a:latin typeface="FlandersArtSans-Bold" panose="00000800000000000000" pitchFamily="2" charset="0"/>
            </a:endParaRPr>
          </a:p>
        </p:txBody>
      </p:sp>
      <p:pic>
        <p:nvPicPr>
          <p:cNvPr id="4" name="Picture 3">
            <a:extLst>
              <a:ext uri="{FF2B5EF4-FFF2-40B4-BE49-F238E27FC236}">
                <a16:creationId xmlns:a16="http://schemas.microsoft.com/office/drawing/2014/main" id="{93CAE35F-0415-489F-B7E4-141D058A8C27}"/>
              </a:ext>
            </a:extLst>
          </p:cNvPr>
          <p:cNvPicPr>
            <a:picLocks noChangeAspect="1"/>
          </p:cNvPicPr>
          <p:nvPr/>
        </p:nvPicPr>
        <p:blipFill rotWithShape="1">
          <a:blip r:embed="rId3"/>
          <a:srcRect l="442" t="14610" r="20808" b="5172"/>
          <a:stretch/>
        </p:blipFill>
        <p:spPr>
          <a:xfrm>
            <a:off x="348635" y="906199"/>
            <a:ext cx="8795365" cy="3769442"/>
          </a:xfrm>
          <a:prstGeom prst="rect">
            <a:avLst/>
          </a:prstGeom>
        </p:spPr>
      </p:pic>
      <p:sp>
        <p:nvSpPr>
          <p:cNvPr id="2" name="Rectangle 1">
            <a:extLst>
              <a:ext uri="{FF2B5EF4-FFF2-40B4-BE49-F238E27FC236}">
                <a16:creationId xmlns:a16="http://schemas.microsoft.com/office/drawing/2014/main" id="{F4A21B2C-F45B-48EB-A5A0-0125A688C3FD}"/>
              </a:ext>
            </a:extLst>
          </p:cNvPr>
          <p:cNvSpPr/>
          <p:nvPr/>
        </p:nvSpPr>
        <p:spPr>
          <a:xfrm>
            <a:off x="875071" y="4006645"/>
            <a:ext cx="648929" cy="594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296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 in AP Sondering</a:t>
            </a:r>
            <a:endParaRPr lang="nl-BE" sz="3200" b="1" dirty="0">
              <a:latin typeface="FlandersArtSans-Bold" panose="00000800000000000000" pitchFamily="2" charset="0"/>
            </a:endParaRPr>
          </a:p>
        </p:txBody>
      </p:sp>
      <p:sp>
        <p:nvSpPr>
          <p:cNvPr id="7" name="Rectangle 6">
            <a:extLst>
              <a:ext uri="{FF2B5EF4-FFF2-40B4-BE49-F238E27FC236}">
                <a16:creationId xmlns:a16="http://schemas.microsoft.com/office/drawing/2014/main" id="{2D2ACCE1-9173-4646-9BDF-D4A7017CA7A9}"/>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FCF0566-E028-40C8-8EEB-F9991A22F7EE}"/>
              </a:ext>
            </a:extLst>
          </p:cNvPr>
          <p:cNvGrpSpPr/>
          <p:nvPr/>
        </p:nvGrpSpPr>
        <p:grpSpPr>
          <a:xfrm>
            <a:off x="786581" y="942238"/>
            <a:ext cx="7728768" cy="4102516"/>
            <a:chOff x="1475815" y="800098"/>
            <a:chExt cx="6666380" cy="3644151"/>
          </a:xfrm>
        </p:grpSpPr>
        <p:pic>
          <p:nvPicPr>
            <p:cNvPr id="5" name="Picture 4">
              <a:extLst>
                <a:ext uri="{FF2B5EF4-FFF2-40B4-BE49-F238E27FC236}">
                  <a16:creationId xmlns:a16="http://schemas.microsoft.com/office/drawing/2014/main" id="{143CD75B-2E66-4FDF-A316-269B8A83841E}"/>
                </a:ext>
              </a:extLst>
            </p:cNvPr>
            <p:cNvPicPr>
              <a:picLocks noChangeAspect="1"/>
            </p:cNvPicPr>
            <p:nvPr/>
          </p:nvPicPr>
          <p:blipFill rotWithShape="1">
            <a:blip r:embed="rId3"/>
            <a:srcRect l="736" t="5662" r="21912" b="16245"/>
            <a:stretch/>
          </p:blipFill>
          <p:spPr>
            <a:xfrm>
              <a:off x="1475815" y="800098"/>
              <a:ext cx="6666380" cy="3644151"/>
            </a:xfrm>
            <a:prstGeom prst="rect">
              <a:avLst/>
            </a:prstGeom>
          </p:spPr>
        </p:pic>
        <p:sp>
          <p:nvSpPr>
            <p:cNvPr id="8" name="Rectangle 7">
              <a:extLst>
                <a:ext uri="{FF2B5EF4-FFF2-40B4-BE49-F238E27FC236}">
                  <a16:creationId xmlns:a16="http://schemas.microsoft.com/office/drawing/2014/main" id="{F380C86C-83C4-42F5-9F23-4F7FE71445ED}"/>
                </a:ext>
              </a:extLst>
            </p:cNvPr>
            <p:cNvSpPr/>
            <p:nvPr/>
          </p:nvSpPr>
          <p:spPr>
            <a:xfrm>
              <a:off x="7846359" y="800098"/>
              <a:ext cx="295836" cy="309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0" name="Rectangle 9">
            <a:extLst>
              <a:ext uri="{FF2B5EF4-FFF2-40B4-BE49-F238E27FC236}">
                <a16:creationId xmlns:a16="http://schemas.microsoft.com/office/drawing/2014/main" id="{8D2DC4E7-1FAD-4976-A09E-2998F98DB9B8}"/>
              </a:ext>
            </a:extLst>
          </p:cNvPr>
          <p:cNvSpPr/>
          <p:nvPr/>
        </p:nvSpPr>
        <p:spPr>
          <a:xfrm>
            <a:off x="825911" y="4247534"/>
            <a:ext cx="934064" cy="79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790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8B9374-A068-4BE7-B295-167C9BE8DF90}"/>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 in AP Grondwatermeetnet</a:t>
            </a:r>
            <a:endParaRPr lang="nl-BE" sz="3200" b="1" dirty="0">
              <a:latin typeface="FlandersArtSans-Bold" panose="00000800000000000000" pitchFamily="2" charset="0"/>
            </a:endParaRPr>
          </a:p>
        </p:txBody>
      </p:sp>
      <p:pic>
        <p:nvPicPr>
          <p:cNvPr id="2" name="Picture 1">
            <a:extLst>
              <a:ext uri="{FF2B5EF4-FFF2-40B4-BE49-F238E27FC236}">
                <a16:creationId xmlns:a16="http://schemas.microsoft.com/office/drawing/2014/main" id="{15F7AB11-A9BC-4C96-A51D-A2C57C847EC4}"/>
              </a:ext>
            </a:extLst>
          </p:cNvPr>
          <p:cNvPicPr>
            <a:picLocks noChangeAspect="1"/>
          </p:cNvPicPr>
          <p:nvPr/>
        </p:nvPicPr>
        <p:blipFill rotWithShape="1">
          <a:blip r:embed="rId3"/>
          <a:srcRect l="1623" t="21028" r="22575" b="3178"/>
          <a:stretch/>
        </p:blipFill>
        <p:spPr>
          <a:xfrm>
            <a:off x="1248696" y="918991"/>
            <a:ext cx="6051755" cy="4224509"/>
          </a:xfrm>
          <a:prstGeom prst="rect">
            <a:avLst/>
          </a:prstGeom>
        </p:spPr>
      </p:pic>
      <p:sp>
        <p:nvSpPr>
          <p:cNvPr id="8" name="Rectangle 7">
            <a:extLst>
              <a:ext uri="{FF2B5EF4-FFF2-40B4-BE49-F238E27FC236}">
                <a16:creationId xmlns:a16="http://schemas.microsoft.com/office/drawing/2014/main" id="{358451F2-8C91-4F20-A09A-99C25EAE14DD}"/>
              </a:ext>
            </a:extLst>
          </p:cNvPr>
          <p:cNvSpPr/>
          <p:nvPr/>
        </p:nvSpPr>
        <p:spPr>
          <a:xfrm>
            <a:off x="5525731" y="3628102"/>
            <a:ext cx="1052050" cy="79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6940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 in</a:t>
            </a:r>
            <a:br>
              <a:rPr lang="nl-BE" sz="3200" b="1">
                <a:latin typeface="FlandersArtSans-Bold" panose="00000800000000000000" pitchFamily="2" charset="0"/>
              </a:rPr>
            </a:br>
            <a:r>
              <a:rPr lang="nl-BE" sz="3200" b="1">
                <a:latin typeface="FlandersArtSans-Bold" panose="00000800000000000000" pitchFamily="2" charset="0"/>
              </a:rPr>
              <a:t>AP Archeologie</a:t>
            </a:r>
            <a:endParaRPr lang="nl-BE" sz="3200" b="1" dirty="0">
              <a:latin typeface="FlandersArtSans-Bold" panose="00000800000000000000" pitchFamily="2" charset="0"/>
            </a:endParaRPr>
          </a:p>
        </p:txBody>
      </p:sp>
      <p:grpSp>
        <p:nvGrpSpPr>
          <p:cNvPr id="8" name="Group 7">
            <a:extLst>
              <a:ext uri="{FF2B5EF4-FFF2-40B4-BE49-F238E27FC236}">
                <a16:creationId xmlns:a16="http://schemas.microsoft.com/office/drawing/2014/main" id="{1A76F453-93AC-48D6-B39B-A6CA0BA2B083}"/>
              </a:ext>
            </a:extLst>
          </p:cNvPr>
          <p:cNvGrpSpPr/>
          <p:nvPr/>
        </p:nvGrpSpPr>
        <p:grpSpPr>
          <a:xfrm>
            <a:off x="4043442" y="273845"/>
            <a:ext cx="5031731" cy="4651464"/>
            <a:chOff x="2185147" y="891574"/>
            <a:chExt cx="4316506" cy="4119276"/>
          </a:xfrm>
        </p:grpSpPr>
        <p:pic>
          <p:nvPicPr>
            <p:cNvPr id="4" name="Picture 3">
              <a:extLst>
                <a:ext uri="{FF2B5EF4-FFF2-40B4-BE49-F238E27FC236}">
                  <a16:creationId xmlns:a16="http://schemas.microsoft.com/office/drawing/2014/main" id="{30D77F85-D3FA-4826-B799-20076891D50C}"/>
                </a:ext>
              </a:extLst>
            </p:cNvPr>
            <p:cNvPicPr>
              <a:picLocks noChangeAspect="1"/>
            </p:cNvPicPr>
            <p:nvPr/>
          </p:nvPicPr>
          <p:blipFill rotWithShape="1">
            <a:blip r:embed="rId3"/>
            <a:srcRect l="1430" t="2615" r="24309" b="1829"/>
            <a:stretch/>
          </p:blipFill>
          <p:spPr>
            <a:xfrm>
              <a:off x="2185147" y="891574"/>
              <a:ext cx="4316506" cy="4119276"/>
            </a:xfrm>
            <a:prstGeom prst="rect">
              <a:avLst/>
            </a:prstGeom>
          </p:spPr>
        </p:pic>
        <p:sp>
          <p:nvSpPr>
            <p:cNvPr id="7" name="Rectangle 6">
              <a:extLst>
                <a:ext uri="{FF2B5EF4-FFF2-40B4-BE49-F238E27FC236}">
                  <a16:creationId xmlns:a16="http://schemas.microsoft.com/office/drawing/2014/main" id="{0E996FD3-AEE5-4040-AE01-6C3CF6628FA2}"/>
                </a:ext>
              </a:extLst>
            </p:cNvPr>
            <p:cNvSpPr/>
            <p:nvPr/>
          </p:nvSpPr>
          <p:spPr>
            <a:xfrm>
              <a:off x="4430806" y="891574"/>
              <a:ext cx="2070847" cy="466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 name="Rectangle 8">
            <a:extLst>
              <a:ext uri="{FF2B5EF4-FFF2-40B4-BE49-F238E27FC236}">
                <a16:creationId xmlns:a16="http://schemas.microsoft.com/office/drawing/2014/main" id="{F45F33B2-C217-478D-B5E3-8E02EEA34CE2}"/>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765C6B-5BD8-4006-BE02-2B41C5CF9990}"/>
              </a:ext>
            </a:extLst>
          </p:cNvPr>
          <p:cNvSpPr/>
          <p:nvPr/>
        </p:nvSpPr>
        <p:spPr>
          <a:xfrm>
            <a:off x="6071419" y="3982063"/>
            <a:ext cx="934065" cy="79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1715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Opdracht</a:t>
            </a:r>
          </a:p>
        </p:txBody>
      </p:sp>
      <p:grpSp>
        <p:nvGrpSpPr>
          <p:cNvPr id="5" name="Group 4">
            <a:extLst>
              <a:ext uri="{FF2B5EF4-FFF2-40B4-BE49-F238E27FC236}">
                <a16:creationId xmlns:a16="http://schemas.microsoft.com/office/drawing/2014/main" id="{B035061F-1EAC-4773-B26F-EABF32B8A39B}"/>
              </a:ext>
            </a:extLst>
          </p:cNvPr>
          <p:cNvGrpSpPr/>
          <p:nvPr/>
        </p:nvGrpSpPr>
        <p:grpSpPr>
          <a:xfrm>
            <a:off x="401325" y="959034"/>
            <a:ext cx="8472375" cy="1024579"/>
            <a:chOff x="401325" y="1150763"/>
            <a:chExt cx="8472375" cy="1024579"/>
          </a:xfrm>
        </p:grpSpPr>
        <p:sp>
          <p:nvSpPr>
            <p:cNvPr id="14" name="Google Shape;420;p57">
              <a:extLst>
                <a:ext uri="{FF2B5EF4-FFF2-40B4-BE49-F238E27FC236}">
                  <a16:creationId xmlns:a16="http://schemas.microsoft.com/office/drawing/2014/main" id="{42FD461D-B96C-4440-81EA-858A5E760F29}"/>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16" name="Google Shape;422;p57">
              <a:extLst>
                <a:ext uri="{FF2B5EF4-FFF2-40B4-BE49-F238E27FC236}">
                  <a16:creationId xmlns:a16="http://schemas.microsoft.com/office/drawing/2014/main" id="{012C4F8D-8351-468E-AABD-2478CBD30FF9}"/>
                </a:ext>
              </a:extLst>
            </p:cNvPr>
            <p:cNvSpPr txBox="1"/>
            <p:nvPr/>
          </p:nvSpPr>
          <p:spPr>
            <a:xfrm>
              <a:off x="755577" y="1164290"/>
              <a:ext cx="2459337"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DOV: </a:t>
              </a:r>
              <a:r>
                <a:rPr lang="en-US" sz="1050" b="1" dirty="0" err="1"/>
                <a:t>Opdracht</a:t>
              </a:r>
              <a:endParaRPr sz="1050" b="1" dirty="0"/>
            </a:p>
          </p:txBody>
        </p:sp>
        <p:sp>
          <p:nvSpPr>
            <p:cNvPr id="17" name="TextBox 16">
              <a:extLst>
                <a:ext uri="{FF2B5EF4-FFF2-40B4-BE49-F238E27FC236}">
                  <a16:creationId xmlns:a16="http://schemas.microsoft.com/office/drawing/2014/main" id="{6BBF2040-9271-48E2-8600-BF1D5820E5D7}"/>
                </a:ext>
              </a:extLst>
            </p:cNvPr>
            <p:cNvSpPr txBox="1"/>
            <p:nvPr/>
          </p:nvSpPr>
          <p:spPr>
            <a:xfrm>
              <a:off x="733806" y="1394886"/>
              <a:ext cx="8118123" cy="707886"/>
            </a:xfrm>
            <a:prstGeom prst="rect">
              <a:avLst/>
            </a:prstGeom>
            <a:noFill/>
          </p:spPr>
          <p:txBody>
            <a:bodyPr wrap="square" rtlCol="0">
              <a:spAutoFit/>
            </a:bodyPr>
            <a:lstStyle/>
            <a:p>
              <a:r>
                <a:rPr lang="nl-BE" sz="1000" dirty="0">
                  <a:solidFill>
                    <a:schemeClr val="tx1"/>
                  </a:solidFill>
                  <a:latin typeface="FlandersArtSans-Regular" panose="020B0604020202020204" charset="0"/>
                </a:rPr>
                <a:t>Een opdracht is een samensmelting van het huidige ‘gedocumenteerd object’ met informatie die gebruikt wordt om een studiegebied te kenmerken en af te bakenen. Het entiteittype bundelt gegevens die via een interne of externe opdracht in de databank geïmporteerd worden. Dit omvat eveneens ruimtelijke en niet-ruimtelijke informatie over de afbakening van bepaalde studiegebieden waarin een groep van gegevens verzameld werd.</a:t>
              </a:r>
            </a:p>
          </p:txBody>
        </p:sp>
      </p:grpSp>
      <p:pic>
        <p:nvPicPr>
          <p:cNvPr id="2" name="Picture 1">
            <a:extLst>
              <a:ext uri="{FF2B5EF4-FFF2-40B4-BE49-F238E27FC236}">
                <a16:creationId xmlns:a16="http://schemas.microsoft.com/office/drawing/2014/main" id="{0B3FF285-09AC-4F96-9661-9DD159E7A163}"/>
              </a:ext>
            </a:extLst>
          </p:cNvPr>
          <p:cNvPicPr>
            <a:picLocks noChangeAspect="1"/>
          </p:cNvPicPr>
          <p:nvPr/>
        </p:nvPicPr>
        <p:blipFill rotWithShape="1">
          <a:blip r:embed="rId2"/>
          <a:srcRect l="47057" t="4038" r="1088" b="2137"/>
          <a:stretch/>
        </p:blipFill>
        <p:spPr>
          <a:xfrm>
            <a:off x="5589639" y="2032773"/>
            <a:ext cx="3372464" cy="3030839"/>
          </a:xfrm>
          <a:prstGeom prst="rect">
            <a:avLst/>
          </a:prstGeom>
        </p:spPr>
      </p:pic>
      <p:sp>
        <p:nvSpPr>
          <p:cNvPr id="3" name="Rectangle 2">
            <a:extLst>
              <a:ext uri="{FF2B5EF4-FFF2-40B4-BE49-F238E27FC236}">
                <a16:creationId xmlns:a16="http://schemas.microsoft.com/office/drawing/2014/main" id="{30F816D2-BAA5-4FFB-B6EB-6A6016C1316F}"/>
              </a:ext>
            </a:extLst>
          </p:cNvPr>
          <p:cNvSpPr/>
          <p:nvPr/>
        </p:nvSpPr>
        <p:spPr>
          <a:xfrm>
            <a:off x="580103" y="4311445"/>
            <a:ext cx="1268362" cy="752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659D8B2-BD34-47E5-98DA-B283DEAD4D96}"/>
              </a:ext>
            </a:extLst>
          </p:cNvPr>
          <p:cNvPicPr>
            <a:picLocks noChangeAspect="1"/>
          </p:cNvPicPr>
          <p:nvPr/>
        </p:nvPicPr>
        <p:blipFill rotWithShape="1">
          <a:blip r:embed="rId2"/>
          <a:srcRect l="267" t="10244" r="38232" b="30900"/>
          <a:stretch/>
        </p:blipFill>
        <p:spPr>
          <a:xfrm>
            <a:off x="437536" y="2032774"/>
            <a:ext cx="6376219" cy="3030839"/>
          </a:xfrm>
          <a:prstGeom prst="rect">
            <a:avLst/>
          </a:prstGeom>
        </p:spPr>
      </p:pic>
    </p:spTree>
    <p:extLst>
      <p:ext uri="{BB962C8B-B14F-4D97-AF65-F5344CB8AC3E}">
        <p14:creationId xmlns:p14="http://schemas.microsoft.com/office/powerpoint/2010/main" val="24084815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Hoe gebruiken jullie deze klasse vandaag?</a:t>
            </a:r>
          </a:p>
          <a:p>
            <a:endParaRPr lang="nl-NL"/>
          </a:p>
          <a:p>
            <a:r>
              <a:rPr lang="nl-NL"/>
              <a:t>Wat verloopt moeilijk?</a:t>
            </a:r>
            <a:br>
              <a:rPr lang="nl-NL"/>
            </a:br>
            <a:endParaRPr lang="nl-NL"/>
          </a:p>
          <a:p>
            <a:r>
              <a:rPr lang="nl-NL"/>
              <a:t>Heb je feedback over de definitie?</a:t>
            </a:r>
            <a:br>
              <a:rPr lang="nl-NL"/>
            </a:br>
            <a:endParaRPr lang="nl-NL"/>
          </a:p>
          <a:p>
            <a:r>
              <a:rPr lang="nl-NL"/>
              <a:t>Wat ontbreekt er?</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57083" y="377408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1649483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a:t>
            </a:r>
            <a:r>
              <a:rPr lang="nl-BE" sz="3200" b="1">
                <a:latin typeface="FlandersArtSans-Bold" panose="00000800000000000000" pitchFamily="2" charset="0"/>
              </a:rPr>
              <a:t>: Organisatie</a:t>
            </a:r>
            <a:endParaRPr lang="nl-BE" sz="3200" b="1" dirty="0">
              <a:latin typeface="FlandersArtSans-Bold" panose="00000800000000000000" pitchFamily="2" charset="0"/>
            </a:endParaRPr>
          </a:p>
        </p:txBody>
      </p:sp>
      <p:pic>
        <p:nvPicPr>
          <p:cNvPr id="8" name="Picture 7">
            <a:extLst>
              <a:ext uri="{FF2B5EF4-FFF2-40B4-BE49-F238E27FC236}">
                <a16:creationId xmlns:a16="http://schemas.microsoft.com/office/drawing/2014/main" id="{792C276D-FB9A-438E-A67B-BC883702A0FA}"/>
              </a:ext>
            </a:extLst>
          </p:cNvPr>
          <p:cNvPicPr>
            <a:picLocks noChangeAspect="1"/>
          </p:cNvPicPr>
          <p:nvPr/>
        </p:nvPicPr>
        <p:blipFill rotWithShape="1">
          <a:blip r:embed="rId3"/>
          <a:srcRect l="807" t="5151" r="1075" b="1654"/>
          <a:stretch/>
        </p:blipFill>
        <p:spPr>
          <a:xfrm>
            <a:off x="628651" y="1568082"/>
            <a:ext cx="8209935" cy="2487723"/>
          </a:xfrm>
          <a:prstGeom prst="rect">
            <a:avLst/>
          </a:prstGeom>
        </p:spPr>
      </p:pic>
    </p:spTree>
    <p:extLst>
      <p:ext uri="{BB962C8B-B14F-4D97-AF65-F5344CB8AC3E}">
        <p14:creationId xmlns:p14="http://schemas.microsoft.com/office/powerpoint/2010/main" val="1907330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a:t>
            </a:r>
            <a:r>
              <a:rPr lang="nl-BE" sz="3200" b="1">
                <a:latin typeface="FlandersArtSans-Bold" panose="00000800000000000000" pitchFamily="2" charset="0"/>
              </a:rPr>
              <a:t>: Organisatie</a:t>
            </a:r>
            <a:endParaRPr lang="nl-BE" sz="3200" b="1" dirty="0">
              <a:latin typeface="FlandersArtSans-Bold" panose="00000800000000000000" pitchFamily="2" charset="0"/>
            </a:endParaRPr>
          </a:p>
        </p:txBody>
      </p:sp>
      <p:pic>
        <p:nvPicPr>
          <p:cNvPr id="8" name="Picture 7">
            <a:extLst>
              <a:ext uri="{FF2B5EF4-FFF2-40B4-BE49-F238E27FC236}">
                <a16:creationId xmlns:a16="http://schemas.microsoft.com/office/drawing/2014/main" id="{792C276D-FB9A-438E-A67B-BC883702A0FA}"/>
              </a:ext>
            </a:extLst>
          </p:cNvPr>
          <p:cNvPicPr>
            <a:picLocks noChangeAspect="1"/>
          </p:cNvPicPr>
          <p:nvPr/>
        </p:nvPicPr>
        <p:blipFill rotWithShape="1">
          <a:blip r:embed="rId3"/>
          <a:srcRect l="807" t="5151" r="1075" b="1654"/>
          <a:stretch/>
        </p:blipFill>
        <p:spPr>
          <a:xfrm>
            <a:off x="628651" y="1568082"/>
            <a:ext cx="8209935" cy="2487723"/>
          </a:xfrm>
          <a:prstGeom prst="rect">
            <a:avLst/>
          </a:prstGeom>
        </p:spPr>
      </p:pic>
    </p:spTree>
    <p:extLst>
      <p:ext uri="{BB962C8B-B14F-4D97-AF65-F5344CB8AC3E}">
        <p14:creationId xmlns:p14="http://schemas.microsoft.com/office/powerpoint/2010/main" val="23794991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Organisatie/Persoon in OSLO</a:t>
            </a:r>
            <a:endParaRPr lang="nl-BE" sz="3200" b="1" dirty="0">
              <a:latin typeface="FlandersArtSans-Bold" panose="00000800000000000000" pitchFamily="2" charset="0"/>
            </a:endParaRPr>
          </a:p>
        </p:txBody>
      </p:sp>
      <p:pic>
        <p:nvPicPr>
          <p:cNvPr id="1026" name="Picture 2">
            <a:extLst>
              <a:ext uri="{FF2B5EF4-FFF2-40B4-BE49-F238E27FC236}">
                <a16:creationId xmlns:a16="http://schemas.microsoft.com/office/drawing/2014/main" id="{8931E3AA-3010-4DB2-883E-55EF21012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96" t="17109" r="37613" b="66834"/>
          <a:stretch/>
        </p:blipFill>
        <p:spPr bwMode="auto">
          <a:xfrm>
            <a:off x="2585358" y="1440426"/>
            <a:ext cx="3973283" cy="215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49324"/>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angepast ontwerp">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erbeeldingwerkt_basic" id="{41909F28-2DC5-462A-8911-DF133BE08E12}" vid="{59EBEE2F-449F-45B7-949D-B98288F255A2}"/>
    </a:ext>
  </a:extLst>
</a:theme>
</file>

<file path=ppt/theme/theme3.xml><?xml version="1.0" encoding="utf-8"?>
<a:theme xmlns:a="http://schemas.openxmlformats.org/drawingml/2006/main" name="Presentatie_VO_V6">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Vlaamse overheid presentatie">
      <a:majorFont>
        <a:latin typeface="FlandersArtSans-Medium"/>
        <a:ea typeface=""/>
        <a:cs typeface=""/>
      </a:majorFont>
      <a:minorFont>
        <a:latin typeface="FlandersArtSerif-Regular"/>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O.potx" id="{7AB0AA7F-90C7-4DB1-9791-B98BE5007A2C}" vid="{D2F0DD5C-7E50-4920-B7D3-BD639FE43863}"/>
    </a:ext>
  </a:extLst>
</a:theme>
</file>

<file path=ppt/theme/theme4.xml><?xml version="1.0" encoding="utf-8"?>
<a:theme xmlns:a="http://schemas.openxmlformats.org/drawingml/2006/main" name="1_Presentatie_VO_V6">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Vlaamse overheid presentatie">
      <a:majorFont>
        <a:latin typeface="FlandersArtSans-Medium"/>
        <a:ea typeface=""/>
        <a:cs typeface=""/>
      </a:majorFont>
      <a:minorFont>
        <a:latin typeface="FlandersArtSerif-Regular"/>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O.potx" id="{7AB0AA7F-90C7-4DB1-9791-B98BE5007A2C}" vid="{D2F0DD5C-7E50-4920-B7D3-BD639FE43863}"/>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934A564E6F5D408959F27DA767F44F" ma:contentTypeVersion="8" ma:contentTypeDescription="Een nieuw document maken." ma:contentTypeScope="" ma:versionID="e8d8fc4edf083d98f55e3c31622bec19">
  <xsd:schema xmlns:xsd="http://www.w3.org/2001/XMLSchema" xmlns:xs="http://www.w3.org/2001/XMLSchema" xmlns:p="http://schemas.microsoft.com/office/2006/metadata/properties" xmlns:ns2="abf44e2d-3236-448c-a468-3a575a901de3" targetNamespace="http://schemas.microsoft.com/office/2006/metadata/properties" ma:root="true" ma:fieldsID="82a717d54db3fdcff4530fe1dec54977" ns2:_="">
    <xsd:import namespace="abf44e2d-3236-448c-a468-3a575a901d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f44e2d-3236-448c-a468-3a575a901d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05D2F2-989D-470B-98A5-E5E4BF5A1A2D}">
  <ds:schemaRefs>
    <ds:schemaRef ds:uri="http://schemas.microsoft.com/office/2006/documentManagement/types"/>
    <ds:schemaRef ds:uri="http://purl.org/dc/dcmitype/"/>
    <ds:schemaRef ds:uri="http://purl.org/dc/elements/1.1/"/>
    <ds:schemaRef ds:uri="http://schemas.microsoft.com/office/infopath/2007/PartnerControls"/>
    <ds:schemaRef ds:uri="http://purl.org/dc/terms/"/>
    <ds:schemaRef ds:uri="http://www.w3.org/XML/1998/namespace"/>
    <ds:schemaRef ds:uri="abf44e2d-3236-448c-a468-3a575a901de3"/>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5E77E2D1-C5F5-45CF-9BB3-E4DE1972D74A}">
  <ds:schemaRefs>
    <ds:schemaRef ds:uri="http://schemas.microsoft.com/sharepoint/v3/contenttype/forms"/>
  </ds:schemaRefs>
</ds:datastoreItem>
</file>

<file path=customXml/itemProps3.xml><?xml version="1.0" encoding="utf-8"?>
<ds:datastoreItem xmlns:ds="http://schemas.openxmlformats.org/officeDocument/2006/customXml" ds:itemID="{B5E57B8A-A9B4-4720-A920-9B612B2767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f44e2d-3236-448c-a468-3a575a901d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2485</TotalTime>
  <Words>4866</Words>
  <Application>Microsoft Office PowerPoint</Application>
  <PresentationFormat>On-screen Show (16:9)</PresentationFormat>
  <Paragraphs>664</Paragraphs>
  <Slides>139</Slides>
  <Notes>49</Notes>
  <HiddenSlides>8</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139</vt:i4>
      </vt:variant>
    </vt:vector>
  </HeadingPairs>
  <TitlesOfParts>
    <vt:vector size="155" baseType="lpstr">
      <vt:lpstr>FlandersArtSerif-Regular</vt:lpstr>
      <vt:lpstr>FlandersArtSans-Regular</vt:lpstr>
      <vt:lpstr>Arial Unicode MS</vt:lpstr>
      <vt:lpstr>Helvetica Neue</vt:lpstr>
      <vt:lpstr>inherit</vt:lpstr>
      <vt:lpstr>Proxima Nova</vt:lpstr>
      <vt:lpstr>Courier New</vt:lpstr>
      <vt:lpstr>Droid Sans Mono</vt:lpstr>
      <vt:lpstr>Calibri</vt:lpstr>
      <vt:lpstr>Arial</vt:lpstr>
      <vt:lpstr>FlandersArtSans-Bold</vt:lpstr>
      <vt:lpstr>Wingdings</vt:lpstr>
      <vt:lpstr>4_Presentatie_verbeelding werkt - kopie</vt:lpstr>
      <vt:lpstr>Aangepast ontwerp</vt:lpstr>
      <vt:lpstr>Presentatie_VO_V6</vt:lpstr>
      <vt:lpstr>1_Presentatie_VO_V6</vt:lpstr>
      <vt:lpstr>PowerPoint Presentation</vt:lpstr>
      <vt:lpstr>PowerPoint Presentation</vt:lpstr>
      <vt:lpstr>PowerPoint Presentation</vt:lpstr>
      <vt:lpstr>PowerPoint Presentation</vt:lpstr>
      <vt:lpstr>PowerPoint Presentation</vt:lpstr>
      <vt:lpstr>Aanleiding en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OSLO </vt:lpstr>
      <vt:lpstr>PowerPoint Presentation</vt:lpstr>
      <vt:lpstr>PowerPoint Presentation</vt:lpstr>
      <vt:lpstr>PowerPoint Presentation</vt:lpstr>
      <vt:lpstr>PowerPoint Presentation</vt:lpstr>
      <vt:lpstr>PowerPoint Presentation</vt:lpstr>
      <vt:lpstr>Open Standaarden voor Linkende Organisaties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Doel van deze werkgroep </vt:lpstr>
      <vt:lpstr>PowerPoint Presentation</vt:lpstr>
      <vt:lpstr>Wat is een applicatieprofiel?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Relaties tussen VOCs en APs</vt:lpstr>
      <vt:lpstr>Applicatieprofielen Bodem en Ondergrond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Generieke elementen </vt:lpstr>
      <vt:lpstr>PowerPoint Presentation</vt:lpstr>
      <vt:lpstr>Opdrachten</vt:lpstr>
      <vt:lpstr>Als “dossier”</vt:lpstr>
      <vt:lpstr>PowerPoint Presentation</vt:lpstr>
      <vt:lpstr>PowerPoint Presentation</vt:lpstr>
      <vt:lpstr>Als “bundeling”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te ondersteunen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Generieke use cases </vt:lpstr>
      <vt:lpstr>PowerPoint Presentation</vt:lpstr>
      <vt:lpstr>PowerPoint Presentation</vt:lpstr>
      <vt:lpstr>PowerPoint Presentation</vt:lpstr>
      <vt:lpstr>Volgende stappen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Bedankt!</vt:lpstr>
      <vt:lpstr>ANNEX: Hoe kan ik zo een applicatieprofiel raadplegen?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werkgroep: Besluitvorming</dc:title>
  <dc:creator>Eveline Vlassenroot</dc:creator>
  <cp:lastModifiedBy>Dimitri Schepers</cp:lastModifiedBy>
  <cp:revision>139</cp:revision>
  <dcterms:modified xsi:type="dcterms:W3CDTF">2020-08-11T10:26:49Z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0x010100F7934A564E6F5D408959F27DA767F44F</vt:lpwstr>
  </property>
</Properties>
</file>